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6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9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0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1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2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3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2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5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6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27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8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9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30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31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32.xml" ContentType="application/vnd.openxmlformats-officedocument.presentationml.notesSlide+xml"/>
  <Override PartName="/ppt/tags/tag144.xml" ContentType="application/vnd.openxmlformats-officedocument.presentationml.tags+xml"/>
  <Override PartName="/ppt/notesSlides/notesSlide33.xml" ContentType="application/vnd.openxmlformats-officedocument.presentationml.notesSlide+xml"/>
  <Override PartName="/ppt/tags/tag145.xml" ContentType="application/vnd.openxmlformats-officedocument.presentationml.tags+xml"/>
  <Override PartName="/ppt/notesSlides/notesSlide34.xml" ContentType="application/vnd.openxmlformats-officedocument.presentationml.notesSlide+xml"/>
  <Override PartName="/ppt/tags/tag146.xml" ContentType="application/vnd.openxmlformats-officedocument.presentationml.tags+xml"/>
  <Override PartName="/ppt/notesSlides/notesSlide35.xml" ContentType="application/vnd.openxmlformats-officedocument.presentationml.notesSlide+xml"/>
  <Override PartName="/ppt/tags/tag147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45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46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52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53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54.xml" ContentType="application/vnd.openxmlformats-officedocument.presentationml.notesSlide+xml"/>
  <Override PartName="/ppt/tags/tag192.xml" ContentType="application/vnd.openxmlformats-officedocument.presentationml.tags+xml"/>
  <Override PartName="/ppt/notesSlides/notesSlide55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56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200.xml" ContentType="application/vnd.openxmlformats-officedocument.presentationml.tags+xml"/>
  <Override PartName="/ppt/notesSlides/notesSlide59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60.xml" ContentType="application/vnd.openxmlformats-officedocument.presentationml.notesSlide+xml"/>
  <Override PartName="/ppt/tags/tag203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216.xml" ContentType="application/vnd.openxmlformats-officedocument.presentationml.tags+xml"/>
  <Override PartName="/ppt/notesSlides/notesSlide67.xml" ContentType="application/vnd.openxmlformats-officedocument.presentationml.notesSlide+xml"/>
  <Override PartName="/ppt/tags/tag217.xml" ContentType="application/vnd.openxmlformats-officedocument.presentationml.tags+xml"/>
  <Override PartName="/ppt/notesSlides/notesSlide68.xml" ContentType="application/vnd.openxmlformats-officedocument.presentationml.notesSlide+xml"/>
  <Override PartName="/ppt/tags/tag218.xml" ContentType="application/vnd.openxmlformats-officedocument.presentationml.tags+xml"/>
  <Override PartName="/ppt/notesSlides/notesSlide69.xml" ContentType="application/vnd.openxmlformats-officedocument.presentationml.notesSlide+xml"/>
  <Override PartName="/ppt/tags/tag219.xml" ContentType="application/vnd.openxmlformats-officedocument.presentationml.tags+xml"/>
  <Override PartName="/ppt/notesSlides/notesSlide70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71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227.xml" ContentType="application/vnd.openxmlformats-officedocument.presentationml.tags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80.xml" ContentType="application/vnd.openxmlformats-officedocument.presentationml.notesSlide+xml"/>
  <Override PartName="/ppt/tags/tag233.xml" ContentType="application/vnd.openxmlformats-officedocument.presentationml.tags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tags/tag234.xml" ContentType="application/vnd.openxmlformats-officedocument.presentationml.tags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87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88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89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tags/tag256.xml" ContentType="application/vnd.openxmlformats-officedocument.presentationml.tags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9"/>
  </p:notesMasterIdLst>
  <p:sldIdLst>
    <p:sldId id="588" r:id="rId2"/>
    <p:sldId id="952" r:id="rId3"/>
    <p:sldId id="1010" r:id="rId4"/>
    <p:sldId id="1006" r:id="rId5"/>
    <p:sldId id="729" r:id="rId6"/>
    <p:sldId id="860" r:id="rId7"/>
    <p:sldId id="731" r:id="rId8"/>
    <p:sldId id="890" r:id="rId9"/>
    <p:sldId id="849" r:id="rId10"/>
    <p:sldId id="858" r:id="rId11"/>
    <p:sldId id="953" r:id="rId12"/>
    <p:sldId id="984" r:id="rId13"/>
    <p:sldId id="983" r:id="rId14"/>
    <p:sldId id="1000" r:id="rId15"/>
    <p:sldId id="852" r:id="rId16"/>
    <p:sldId id="855" r:id="rId17"/>
    <p:sldId id="954" r:id="rId18"/>
    <p:sldId id="1002" r:id="rId19"/>
    <p:sldId id="843" r:id="rId20"/>
    <p:sldId id="844" r:id="rId21"/>
    <p:sldId id="846" r:id="rId22"/>
    <p:sldId id="886" r:id="rId23"/>
    <p:sldId id="847" r:id="rId24"/>
    <p:sldId id="608" r:id="rId25"/>
    <p:sldId id="677" r:id="rId26"/>
    <p:sldId id="611" r:id="rId27"/>
    <p:sldId id="666" r:id="rId28"/>
    <p:sldId id="955" r:id="rId29"/>
    <p:sldId id="755" r:id="rId30"/>
    <p:sldId id="956" r:id="rId31"/>
    <p:sldId id="685" r:id="rId32"/>
    <p:sldId id="957" r:id="rId33"/>
    <p:sldId id="863" r:id="rId34"/>
    <p:sldId id="985" r:id="rId35"/>
    <p:sldId id="986" r:id="rId36"/>
    <p:sldId id="616" r:id="rId37"/>
    <p:sldId id="862" r:id="rId38"/>
    <p:sldId id="914" r:id="rId39"/>
    <p:sldId id="842" r:id="rId40"/>
    <p:sldId id="892" r:id="rId41"/>
    <p:sldId id="959" r:id="rId42"/>
    <p:sldId id="872" r:id="rId43"/>
    <p:sldId id="873" r:id="rId44"/>
    <p:sldId id="893" r:id="rId45"/>
    <p:sldId id="960" r:id="rId46"/>
    <p:sldId id="961" r:id="rId47"/>
    <p:sldId id="962" r:id="rId48"/>
    <p:sldId id="894" r:id="rId49"/>
    <p:sldId id="876" r:id="rId50"/>
    <p:sldId id="884" r:id="rId51"/>
    <p:sldId id="879" r:id="rId52"/>
    <p:sldId id="897" r:id="rId53"/>
    <p:sldId id="686" r:id="rId54"/>
    <p:sldId id="963" r:id="rId55"/>
    <p:sldId id="964" r:id="rId56"/>
    <p:sldId id="965" r:id="rId57"/>
    <p:sldId id="966" r:id="rId58"/>
    <p:sldId id="732" r:id="rId59"/>
    <p:sldId id="967" r:id="rId60"/>
    <p:sldId id="737" r:id="rId61"/>
    <p:sldId id="707" r:id="rId62"/>
    <p:sldId id="712" r:id="rId63"/>
    <p:sldId id="713" r:id="rId64"/>
    <p:sldId id="800" r:id="rId65"/>
    <p:sldId id="809" r:id="rId66"/>
    <p:sldId id="968" r:id="rId67"/>
    <p:sldId id="793" r:id="rId68"/>
    <p:sldId id="794" r:id="rId69"/>
    <p:sldId id="795" r:id="rId70"/>
    <p:sldId id="796" r:id="rId71"/>
    <p:sldId id="691" r:id="rId72"/>
    <p:sldId id="971" r:id="rId73"/>
    <p:sldId id="740" r:id="rId74"/>
    <p:sldId id="944" r:id="rId75"/>
    <p:sldId id="945" r:id="rId76"/>
    <p:sldId id="946" r:id="rId77"/>
    <p:sldId id="703" r:id="rId78"/>
    <p:sldId id="973" r:id="rId79"/>
    <p:sldId id="974" r:id="rId80"/>
    <p:sldId id="811" r:id="rId81"/>
    <p:sldId id="975" r:id="rId82"/>
    <p:sldId id="976" r:id="rId83"/>
    <p:sldId id="977" r:id="rId84"/>
    <p:sldId id="978" r:id="rId85"/>
    <p:sldId id="979" r:id="rId86"/>
    <p:sldId id="980" r:id="rId87"/>
    <p:sldId id="981" r:id="rId88"/>
    <p:sldId id="910" r:id="rId89"/>
    <p:sldId id="982" r:id="rId90"/>
    <p:sldId id="867" r:id="rId91"/>
    <p:sldId id="987" r:id="rId92"/>
    <p:sldId id="1007" r:id="rId93"/>
    <p:sldId id="1008" r:id="rId94"/>
    <p:sldId id="1009" r:id="rId95"/>
    <p:sldId id="991" r:id="rId96"/>
    <p:sldId id="992" r:id="rId97"/>
    <p:sldId id="993" r:id="rId98"/>
    <p:sldId id="994" r:id="rId99"/>
    <p:sldId id="995" r:id="rId100"/>
    <p:sldId id="996" r:id="rId101"/>
    <p:sldId id="997" r:id="rId102"/>
    <p:sldId id="998" r:id="rId103"/>
    <p:sldId id="1005" r:id="rId104"/>
    <p:sldId id="999" r:id="rId105"/>
    <p:sldId id="889" r:id="rId106"/>
    <p:sldId id="934" r:id="rId107"/>
    <p:sldId id="409" r:id="rId108"/>
  </p:sldIdLst>
  <p:sldSz cx="9144000" cy="6858000" type="screen4x3"/>
  <p:notesSz cx="6858000" cy="9144000"/>
  <p:custDataLst>
    <p:tags r:id="rId11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2478F"/>
    <a:srgbClr val="CCCCCC"/>
    <a:srgbClr val="000000"/>
    <a:srgbClr val="000080"/>
    <a:srgbClr val="C9698E"/>
    <a:srgbClr val="A162D0"/>
    <a:srgbClr val="FF0000"/>
    <a:srgbClr val="FF6666"/>
    <a:srgbClr val="0033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9" autoAdjust="0"/>
    <p:restoredTop sz="98638" autoAdjust="0"/>
  </p:normalViewPr>
  <p:slideViewPr>
    <p:cSldViewPr snapToGrid="0">
      <p:cViewPr varScale="1">
        <p:scale>
          <a:sx n="128" d="100"/>
          <a:sy n="128" d="100"/>
        </p:scale>
        <p:origin x="5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88359DE-C60A-46D7-995F-566E69629B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912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85C21C-4B12-4715-9D3B-5A151E1BDA2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11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25354318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102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143F15-AF16-4BC2-8910-A20E2B98FCEB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9524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143F15-AF16-4BC2-8910-A20E2B98FCE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952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84275524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143F15-AF16-4BC2-8910-A20E2B98FCE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952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5F7C43-9336-480F-8A0C-31D460D05BCD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21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fld id="{BE723BEC-13FC-44E9-9ED7-84B4E5F400C2}" type="slidenum">
              <a:rPr lang="en-US" b="0" smtClean="0"/>
              <a:pPr>
                <a:defRPr/>
              </a:pPr>
              <a:t>11</a:t>
            </a:fld>
            <a:endParaRPr lang="en-US" b="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  <a:ea typeface="ＭＳ Ｐゴシック" pitchFamily="34" charset="-128"/>
              </a:rPr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999205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622AA6-84A4-7840-8305-BC28EC2A30CA}" type="slidenum">
              <a:rPr lang="en-US"/>
              <a:pPr/>
              <a:t>12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397094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397094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50328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602089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634321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634321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924021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baseline="0" dirty="0"/>
              <a:t>Reason is clear</a:t>
            </a:r>
          </a:p>
          <a:p>
            <a:pPr eaLnBrk="1" hangingPunct="1"/>
            <a:r>
              <a:rPr lang="en-US" baseline="0" dirty="0"/>
              <a:t>IF … reliably extract good representations</a:t>
            </a:r>
          </a:p>
          <a:p>
            <a:pPr eaLnBrk="1" hangingPunct="1"/>
            <a:r>
              <a:rPr lang="en-US" baseline="0" dirty="0"/>
              <a:t>Classical applications in image and video processing</a:t>
            </a:r>
          </a:p>
          <a:p>
            <a:pPr eaLnBrk="1" hangingPunct="1"/>
            <a:r>
              <a:rPr lang="en-US" baseline="0" dirty="0"/>
              <a:t>Futuristic applications: image understanding and web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7697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236561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724182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4149519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2885845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989736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175047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045527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2040351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527106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210706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277525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752998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1459D1-4588-4503-8807-C5115D0D38A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Here I give an sample to show to how</a:t>
            </a:r>
            <a:r>
              <a:rPr lang="en-US" baseline="0" dirty="0"/>
              <a:t> impractical those algorithms by theoreticians are. 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This algorithm is inspired by </a:t>
            </a:r>
            <a:r>
              <a:rPr lang="en-US" dirty="0" err="1">
                <a:solidFill>
                  <a:srgbClr val="000000"/>
                </a:solidFill>
              </a:rPr>
              <a:t>Candès</a:t>
            </a:r>
            <a:r>
              <a:rPr lang="en-US" dirty="0">
                <a:solidFill>
                  <a:srgbClr val="000000"/>
                </a:solidFill>
              </a:rPr>
              <a:t> et al.’s work on matrix completion, a closely related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6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1459D1-4588-4503-8807-C5115D0D38A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Here I give an sample to show to how</a:t>
            </a:r>
            <a:r>
              <a:rPr lang="en-US" baseline="0" dirty="0"/>
              <a:t> impractical those algorithms by theoreticians are. 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pPr eaLnBrk="1" hangingPunct="1">
              <a:spcBef>
                <a:spcPct val="0"/>
              </a:spcBef>
            </a:pPr>
            <a:r>
              <a:rPr lang="en-US" dirty="0"/>
              <a:t>This algorithm is inspired by </a:t>
            </a:r>
            <a:r>
              <a:rPr lang="en-US" dirty="0" err="1">
                <a:solidFill>
                  <a:srgbClr val="000000"/>
                </a:solidFill>
              </a:rPr>
              <a:t>Candès</a:t>
            </a:r>
            <a:r>
              <a:rPr lang="en-US" dirty="0">
                <a:solidFill>
                  <a:srgbClr val="000000"/>
                </a:solidFill>
              </a:rPr>
              <a:t> et al.’s work on matrix completion, a closely related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86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494175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494175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B98B1D0-B870-47C8-82E4-4774C243690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Now I compare the algorithms we have found in the past year.</a:t>
            </a:r>
            <a:r>
              <a:rPr lang="en-US" baseline="0" dirty="0"/>
              <a:t> These algorithms are listed in a chronological order.</a:t>
            </a: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Highlight: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The algorithms are listed in a chronological order;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The number of iterations is constant;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Can run moderately sized data, e.g. 5kx5k, on a single PC.</a:t>
            </a:r>
          </a:p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dirty="0"/>
              <a:t>Now we are able to compute 50kx50k matrices on a cluster.</a:t>
            </a:r>
          </a:p>
        </p:txBody>
      </p:sp>
    </p:spTree>
    <p:extLst>
      <p:ext uri="{BB962C8B-B14F-4D97-AF65-F5344CB8AC3E}">
        <p14:creationId xmlns:p14="http://schemas.microsoft.com/office/powerpoint/2010/main" val="2563024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1459D1-4588-4503-8807-C5115D0D38A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39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1459D1-4588-4503-8807-C5115D0D38A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240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839817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baseline="0" dirty="0"/>
              <a:t>Reason is clear</a:t>
            </a:r>
          </a:p>
          <a:p>
            <a:pPr eaLnBrk="1" hangingPunct="1"/>
            <a:r>
              <a:rPr lang="en-US" baseline="0" dirty="0"/>
              <a:t>IF … reliably extract good representations</a:t>
            </a:r>
          </a:p>
          <a:p>
            <a:pPr eaLnBrk="1" hangingPunct="1"/>
            <a:r>
              <a:rPr lang="en-US" baseline="0" dirty="0"/>
              <a:t>Classical applications in image and video processing</a:t>
            </a:r>
          </a:p>
          <a:p>
            <a:pPr eaLnBrk="1" hangingPunct="1"/>
            <a:r>
              <a:rPr lang="en-US" baseline="0" dirty="0"/>
              <a:t>Futuristic applications: image understanding and web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76974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08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356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054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01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4112470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6998582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9336531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7591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91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86353853-ABF9-415C-965F-710BC180816B}" type="slidenum">
              <a:rPr lang="en-US" b="0" smtClean="0"/>
              <a:pPr/>
              <a:t>5</a:t>
            </a:fld>
            <a:endParaRPr lang="en-US" b="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  <a:ea typeface="ＭＳ Ｐゴシック" pitchFamily="34" charset="-128"/>
              </a:rPr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4024008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257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724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Today I will focus on one particular observation in automatic face recognition. (</a:t>
            </a:r>
            <a:r>
              <a:rPr lang="en-US" dirty="0" err="1"/>
              <a:t>mov</a:t>
            </a:r>
            <a:r>
              <a:rPr lang="en-US" dirty="0"/>
              <a:t>=&gt;GIF)</a:t>
            </a:r>
          </a:p>
        </p:txBody>
      </p:sp>
    </p:spTree>
    <p:extLst>
      <p:ext uri="{BB962C8B-B14F-4D97-AF65-F5344CB8AC3E}">
        <p14:creationId xmlns:p14="http://schemas.microsoft.com/office/powerpoint/2010/main" val="33099544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8125796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05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010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Adding</a:t>
            </a:r>
            <a:r>
              <a:rPr lang="en-US" baseline="0" dirty="0"/>
              <a:t> virtual object to the image based on correct perspective and 3D geometry.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131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Adding</a:t>
            </a:r>
            <a:r>
              <a:rPr lang="en-US" baseline="0" dirty="0"/>
              <a:t> virtual object to the image based on correct perspective and 3D geometry.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710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Adding</a:t>
            </a:r>
            <a:r>
              <a:rPr lang="en-US" baseline="0" dirty="0"/>
              <a:t> virtual object to the image based on correct perspective and 3D geometry.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2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25518801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Adding</a:t>
            </a:r>
            <a:r>
              <a:rPr lang="en-US" baseline="0" dirty="0"/>
              <a:t> virtual object to the image based on correct perspective and 3D geometry.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839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Adding</a:t>
            </a:r>
            <a:r>
              <a:rPr lang="en-US" baseline="0" dirty="0"/>
              <a:t> virtual object to the image based on correct perspective and 3D geometry.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34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Adding</a:t>
            </a:r>
            <a:r>
              <a:rPr lang="en-US" baseline="0" dirty="0"/>
              <a:t> virtual object to the image based on correct perspective and 3D geometry.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664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Adding</a:t>
            </a:r>
            <a:r>
              <a:rPr lang="en-US" baseline="0" dirty="0"/>
              <a:t> virtual object to the image based on correct perspective and 3D geometry.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566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474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8033336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Here is</a:t>
            </a:r>
            <a:r>
              <a:rPr lang="en-US" baseline="0" dirty="0"/>
              <a:t> an example to align Bill Gates’ faces. 48 images are collected from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820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5631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772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3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85750" indent="-285750" eaLnBrk="1" hangingPunct="1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1856002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891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858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Adding</a:t>
            </a:r>
            <a:r>
              <a:rPr lang="en-US" baseline="0" dirty="0"/>
              <a:t> virtual object to the image based on correct perspective and 3D geometry.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458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/>
              <a:t>Adding</a:t>
            </a:r>
            <a:r>
              <a:rPr lang="en-US" baseline="0" dirty="0"/>
              <a:t> virtual object to the image based on correct perspective and 3D geometry.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913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28893969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8283449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735851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444363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0471455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7112868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2282068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20725195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5387056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20527248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3507752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8066076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0472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6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3970944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29362060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29362060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39709449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3970944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/>
              <a:t>Today I will focus on one particular observation in automatic face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3970944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7A06D1-27BA-4663-B94C-38E682E17729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3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43C23-71A9-4039-9334-159D79AD24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70E62E-34FF-46D4-A969-33F114B79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15A79-D3A7-4A65-9F52-59482E3F28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3F3CB8-F40D-454B-A671-287AA292EB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15B69F-A26D-4B53-BE68-B585800B0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70284-EC8C-4C28-B487-087813DF73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80F30-256C-4B15-AAB4-69ADFB64B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0" y="0"/>
            <a:ext cx="9144000" cy="62230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>
            <a:outerShdw blurRad="127000" dist="38100" dir="2700000" sx="102000" sy="102000" algn="tl" rotWithShape="0">
              <a:prstClr val="black">
                <a:alpha val="43000"/>
              </a:prst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8777" y="68439"/>
            <a:ext cx="9045223" cy="485422"/>
          </a:xfrm>
        </p:spPr>
        <p:txBody>
          <a:bodyPr anchor="ctr"/>
          <a:lstStyle>
            <a:lvl1pPr algn="l">
              <a:defRPr sz="2400" b="1" i="1">
                <a:solidFill>
                  <a:srgbClr val="CCCCCC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6419850"/>
            <a:ext cx="9144000" cy="416454"/>
          </a:xfrm>
        </p:spPr>
        <p:txBody>
          <a:bodyPr anchor="ctr"/>
          <a:lstStyle>
            <a:lvl1pPr marL="0" indent="0" algn="r">
              <a:buFontTx/>
              <a:buNone/>
              <a:defRPr sz="1400">
                <a:solidFill>
                  <a:srgbClr val="CCCCCC"/>
                </a:solidFill>
                <a:latin typeface="+mn-lt"/>
              </a:defRPr>
            </a:lvl1pPr>
            <a:lvl2pPr algn="r">
              <a:defRPr>
                <a:solidFill>
                  <a:srgbClr val="CCCCCC"/>
                </a:solidFill>
              </a:defRPr>
            </a:lvl2pPr>
            <a:lvl3pPr algn="r">
              <a:defRPr>
                <a:solidFill>
                  <a:srgbClr val="CCCCCC"/>
                </a:solidFill>
              </a:defRPr>
            </a:lvl3pPr>
            <a:lvl4pPr algn="r">
              <a:defRPr>
                <a:solidFill>
                  <a:srgbClr val="CCCCCC"/>
                </a:solidFill>
              </a:defRPr>
            </a:lvl4pPr>
            <a:lvl5pPr algn="r">
              <a:defRPr>
                <a:solidFill>
                  <a:srgbClr val="CCCCCC"/>
                </a:solidFill>
              </a:defRPr>
            </a:lvl5pPr>
          </a:lstStyle>
          <a:p>
            <a:pPr marL="342900" marR="0" lvl="0" indent="-34290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+mn-lt"/>
              </a:rPr>
              <a:t>Click here to edit bottom des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103DE-A3C0-42F8-87E8-F100CB0384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AA995-4929-40DC-87F3-6FF03F11F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466E7-FCE5-490C-9EDB-1949F5C17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9A972C5-94F9-4FD7-A715-C2F5D81D4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tags" Target="../tags/tag40.xml"/><Relationship Id="rId18" Type="http://schemas.openxmlformats.org/officeDocument/2006/relationships/image" Target="../media/image137.png"/><Relationship Id="rId26" Type="http://schemas.openxmlformats.org/officeDocument/2006/relationships/image" Target="../media/image145.png"/><Relationship Id="rId3" Type="http://schemas.openxmlformats.org/officeDocument/2006/relationships/tags" Target="../tags/tag30.xml"/><Relationship Id="rId21" Type="http://schemas.openxmlformats.org/officeDocument/2006/relationships/image" Target="../media/image140.png"/><Relationship Id="rId7" Type="http://schemas.openxmlformats.org/officeDocument/2006/relationships/tags" Target="../tags/tag34.xml"/><Relationship Id="rId12" Type="http://schemas.openxmlformats.org/officeDocument/2006/relationships/tags" Target="../tags/tag39.xml"/><Relationship Id="rId17" Type="http://schemas.openxmlformats.org/officeDocument/2006/relationships/image" Target="../media/image126.png"/><Relationship Id="rId25" Type="http://schemas.openxmlformats.org/officeDocument/2006/relationships/image" Target="../media/image144.png"/><Relationship Id="rId2" Type="http://schemas.openxmlformats.org/officeDocument/2006/relationships/tags" Target="../tags/tag29.xml"/><Relationship Id="rId16" Type="http://schemas.openxmlformats.org/officeDocument/2006/relationships/image" Target="../media/image122.png"/><Relationship Id="rId20" Type="http://schemas.openxmlformats.org/officeDocument/2006/relationships/image" Target="../media/image139.jpeg"/><Relationship Id="rId29" Type="http://schemas.openxmlformats.org/officeDocument/2006/relationships/image" Target="../media/image148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143.png"/><Relationship Id="rId5" Type="http://schemas.openxmlformats.org/officeDocument/2006/relationships/tags" Target="../tags/tag32.xml"/><Relationship Id="rId15" Type="http://schemas.openxmlformats.org/officeDocument/2006/relationships/notesSlide" Target="../notesSlides/notesSlide10.xml"/><Relationship Id="rId23" Type="http://schemas.openxmlformats.org/officeDocument/2006/relationships/image" Target="../media/image142.png"/><Relationship Id="rId28" Type="http://schemas.openxmlformats.org/officeDocument/2006/relationships/image" Target="../media/image147.png"/><Relationship Id="rId10" Type="http://schemas.openxmlformats.org/officeDocument/2006/relationships/tags" Target="../tags/tag37.xml"/><Relationship Id="rId19" Type="http://schemas.openxmlformats.org/officeDocument/2006/relationships/image" Target="../media/image138.png"/><Relationship Id="rId31" Type="http://schemas.openxmlformats.org/officeDocument/2006/relationships/image" Target="../media/image150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slideLayout" Target="../slideLayouts/slideLayout6.xml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Relationship Id="rId30" Type="http://schemas.openxmlformats.org/officeDocument/2006/relationships/image" Target="../media/image1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perception.csl.illinois.edu/matrix-rank/home.html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jpeg"/><Relationship Id="rId3" Type="http://schemas.openxmlformats.org/officeDocument/2006/relationships/notesSlide" Target="../notesSlides/notesSlide105.xml"/><Relationship Id="rId7" Type="http://schemas.openxmlformats.org/officeDocument/2006/relationships/image" Target="../media/image55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6.xml"/><Relationship Id="rId6" Type="http://schemas.openxmlformats.org/officeDocument/2006/relationships/image" Target="../media/image553.png"/><Relationship Id="rId5" Type="http://schemas.openxmlformats.org/officeDocument/2006/relationships/image" Target="../media/image552.png"/><Relationship Id="rId4" Type="http://schemas.openxmlformats.org/officeDocument/2006/relationships/image" Target="../media/image551.png"/><Relationship Id="rId9" Type="http://schemas.openxmlformats.org/officeDocument/2006/relationships/image" Target="../media/image61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340.png"/><Relationship Id="rId3" Type="http://schemas.openxmlformats.org/officeDocument/2006/relationships/tags" Target="../tags/tag259.xml"/><Relationship Id="rId7" Type="http://schemas.openxmlformats.org/officeDocument/2006/relationships/video" Target="../media/media7.mp4"/><Relationship Id="rId12" Type="http://schemas.openxmlformats.org/officeDocument/2006/relationships/image" Target="../media/image117.png"/><Relationship Id="rId17" Type="http://schemas.openxmlformats.org/officeDocument/2006/relationships/image" Target="../media/image560.png"/><Relationship Id="rId2" Type="http://schemas.openxmlformats.org/officeDocument/2006/relationships/tags" Target="../tags/tag258.xml"/><Relationship Id="rId16" Type="http://schemas.openxmlformats.org/officeDocument/2006/relationships/image" Target="../media/image559.jpeg"/><Relationship Id="rId1" Type="http://schemas.openxmlformats.org/officeDocument/2006/relationships/tags" Target="../tags/tag257.xml"/><Relationship Id="rId6" Type="http://schemas.microsoft.com/office/2007/relationships/media" Target="../media/media7.mp4"/><Relationship Id="rId11" Type="http://schemas.openxmlformats.org/officeDocument/2006/relationships/image" Target="../media/image557.png"/><Relationship Id="rId5" Type="http://schemas.openxmlformats.org/officeDocument/2006/relationships/tags" Target="../tags/tag261.xml"/><Relationship Id="rId15" Type="http://schemas.openxmlformats.org/officeDocument/2006/relationships/image" Target="../media/image558.jpeg"/><Relationship Id="rId10" Type="http://schemas.openxmlformats.org/officeDocument/2006/relationships/image" Target="../media/image556.png"/><Relationship Id="rId4" Type="http://schemas.openxmlformats.org/officeDocument/2006/relationships/tags" Target="../tags/tag260.xml"/><Relationship Id="rId9" Type="http://schemas.openxmlformats.org/officeDocument/2006/relationships/notesSlide" Target="../notesSlides/notesSlide107.xml"/><Relationship Id="rId14" Type="http://schemas.openxmlformats.org/officeDocument/2006/relationships/image" Target="../media/image3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tags" Target="../tags/tag43.xml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tags" Target="../tags/tag42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tags" Target="../tags/tag41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155.pn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tags" Target="../tags/tag44.xml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tags" Target="../tags/tag46.xml"/><Relationship Id="rId16" Type="http://schemas.openxmlformats.org/officeDocument/2006/relationships/image" Target="../media/image175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170.png"/><Relationship Id="rId5" Type="http://schemas.openxmlformats.org/officeDocument/2006/relationships/tags" Target="../tags/tag49.xml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tags" Target="../tags/tag48.xml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1.xml"/><Relationship Id="rId6" Type="http://schemas.openxmlformats.org/officeDocument/2006/relationships/image" Target="../media/image182.png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notesSlide" Target="../notesSlides/notesSlide15.xml"/><Relationship Id="rId18" Type="http://schemas.openxmlformats.org/officeDocument/2006/relationships/image" Target="../media/image187.png"/><Relationship Id="rId26" Type="http://schemas.openxmlformats.org/officeDocument/2006/relationships/image" Target="../media/image193.png"/><Relationship Id="rId3" Type="http://schemas.openxmlformats.org/officeDocument/2006/relationships/tags" Target="../tags/tag54.xml"/><Relationship Id="rId21" Type="http://schemas.openxmlformats.org/officeDocument/2006/relationships/image" Target="../media/image127.png"/><Relationship Id="rId7" Type="http://schemas.openxmlformats.org/officeDocument/2006/relationships/tags" Target="../tags/tag58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186.png"/><Relationship Id="rId25" Type="http://schemas.openxmlformats.org/officeDocument/2006/relationships/image" Target="../media/image192.png"/><Relationship Id="rId2" Type="http://schemas.openxmlformats.org/officeDocument/2006/relationships/tags" Target="../tags/tag53.xml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image" Target="../media/image191.png"/><Relationship Id="rId5" Type="http://schemas.openxmlformats.org/officeDocument/2006/relationships/tags" Target="../tags/tag56.xml"/><Relationship Id="rId15" Type="http://schemas.openxmlformats.org/officeDocument/2006/relationships/image" Target="../media/image184.png"/><Relationship Id="rId23" Type="http://schemas.openxmlformats.org/officeDocument/2006/relationships/image" Target="../media/image190.png"/><Relationship Id="rId10" Type="http://schemas.openxmlformats.org/officeDocument/2006/relationships/tags" Target="../tags/tag61.xml"/><Relationship Id="rId19" Type="http://schemas.openxmlformats.org/officeDocument/2006/relationships/image" Target="../media/image188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183.png"/><Relationship Id="rId22" Type="http://schemas.openxmlformats.org/officeDocument/2006/relationships/image" Target="../media/image12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tags" Target="../tags/tag65.xml"/><Relationship Id="rId21" Type="http://schemas.openxmlformats.org/officeDocument/2006/relationships/image" Target="../media/image191.png"/><Relationship Id="rId7" Type="http://schemas.openxmlformats.org/officeDocument/2006/relationships/tags" Target="../tags/tag69.xml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tags" Target="../tags/tag64.xml"/><Relationship Id="rId16" Type="http://schemas.openxmlformats.org/officeDocument/2006/relationships/image" Target="../media/image198.jpeg"/><Relationship Id="rId20" Type="http://schemas.openxmlformats.org/officeDocument/2006/relationships/image" Target="../media/image202.jpe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notesSlide" Target="../notesSlides/notesSlide16.xml"/><Relationship Id="rId5" Type="http://schemas.openxmlformats.org/officeDocument/2006/relationships/tags" Target="../tags/tag67.xml"/><Relationship Id="rId15" Type="http://schemas.openxmlformats.org/officeDocument/2006/relationships/image" Target="../media/image197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201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image" Target="../media/image196.png"/><Relationship Id="rId22" Type="http://schemas.openxmlformats.org/officeDocument/2006/relationships/image" Target="../media/image2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207.png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206.png"/><Relationship Id="rId2" Type="http://schemas.openxmlformats.org/officeDocument/2006/relationships/tags" Target="../tags/tag73.xml"/><Relationship Id="rId16" Type="http://schemas.openxmlformats.org/officeDocument/2006/relationships/image" Target="../media/image210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image" Target="../media/image205.png"/><Relationship Id="rId5" Type="http://schemas.openxmlformats.org/officeDocument/2006/relationships/tags" Target="../tags/tag76.xml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4" Type="http://schemas.openxmlformats.org/officeDocument/2006/relationships/tags" Target="../tags/tag75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20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tags" Target="../tags/tag81.xml"/><Relationship Id="rId7" Type="http://schemas.openxmlformats.org/officeDocument/2006/relationships/notesSlide" Target="../notesSlides/notesSlide19.xml"/><Relationship Id="rId12" Type="http://schemas.openxmlformats.org/officeDocument/2006/relationships/image" Target="../media/image217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16.png"/><Relationship Id="rId5" Type="http://schemas.openxmlformats.org/officeDocument/2006/relationships/tags" Target="../tags/tag83.xml"/><Relationship Id="rId10" Type="http://schemas.openxmlformats.org/officeDocument/2006/relationships/image" Target="../media/image215.png"/><Relationship Id="rId4" Type="http://schemas.openxmlformats.org/officeDocument/2006/relationships/tags" Target="../tags/tag82.xml"/><Relationship Id="rId9" Type="http://schemas.openxmlformats.org/officeDocument/2006/relationships/image" Target="../media/image2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2.png"/><Relationship Id="rId3" Type="http://schemas.openxmlformats.org/officeDocument/2006/relationships/tags" Target="../tags/tag86.xml"/><Relationship Id="rId7" Type="http://schemas.openxmlformats.org/officeDocument/2006/relationships/notesSlide" Target="../notesSlides/notesSlide20.xml"/><Relationship Id="rId12" Type="http://schemas.openxmlformats.org/officeDocument/2006/relationships/image" Target="../media/image217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16.png"/><Relationship Id="rId5" Type="http://schemas.openxmlformats.org/officeDocument/2006/relationships/tags" Target="../tags/tag88.xml"/><Relationship Id="rId10" Type="http://schemas.openxmlformats.org/officeDocument/2006/relationships/image" Target="../media/image221.png"/><Relationship Id="rId4" Type="http://schemas.openxmlformats.org/officeDocument/2006/relationships/tags" Target="../tags/tag87.xml"/><Relationship Id="rId9" Type="http://schemas.openxmlformats.org/officeDocument/2006/relationships/image" Target="../media/image220.png"/><Relationship Id="rId14" Type="http://schemas.openxmlformats.org/officeDocument/2006/relationships/image" Target="../media/image2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5.png"/><Relationship Id="rId3" Type="http://schemas.openxmlformats.org/officeDocument/2006/relationships/tags" Target="../tags/tag91.xml"/><Relationship Id="rId7" Type="http://schemas.openxmlformats.org/officeDocument/2006/relationships/image" Target="../media/image223.png"/><Relationship Id="rId12" Type="http://schemas.openxmlformats.org/officeDocument/2006/relationships/image" Target="../media/image218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222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24.png"/><Relationship Id="rId4" Type="http://schemas.openxmlformats.org/officeDocument/2006/relationships/tags" Target="../tags/tag92.xml"/><Relationship Id="rId9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18.png"/><Relationship Id="rId3" Type="http://schemas.openxmlformats.org/officeDocument/2006/relationships/tags" Target="../tags/tag95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222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26.png"/><Relationship Id="rId5" Type="http://schemas.openxmlformats.org/officeDocument/2006/relationships/tags" Target="../tags/tag97.xml"/><Relationship Id="rId15" Type="http://schemas.openxmlformats.org/officeDocument/2006/relationships/image" Target="../media/image227.png"/><Relationship Id="rId10" Type="http://schemas.openxmlformats.org/officeDocument/2006/relationships/image" Target="../media/image220.png"/><Relationship Id="rId4" Type="http://schemas.openxmlformats.org/officeDocument/2006/relationships/tags" Target="../tags/tag96.xml"/><Relationship Id="rId9" Type="http://schemas.openxmlformats.org/officeDocument/2006/relationships/image" Target="../media/image219.png"/><Relationship Id="rId14" Type="http://schemas.openxmlformats.org/officeDocument/2006/relationships/image" Target="../media/image2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10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30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229.png"/><Relationship Id="rId5" Type="http://schemas.openxmlformats.org/officeDocument/2006/relationships/tags" Target="../tags/tag102.xml"/><Relationship Id="rId10" Type="http://schemas.openxmlformats.org/officeDocument/2006/relationships/image" Target="../media/image72.png"/><Relationship Id="rId4" Type="http://schemas.openxmlformats.org/officeDocument/2006/relationships/tags" Target="../tags/tag101.xml"/><Relationship Id="rId9" Type="http://schemas.openxmlformats.org/officeDocument/2006/relationships/image" Target="../media/image2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13" Type="http://schemas.openxmlformats.org/officeDocument/2006/relationships/image" Target="../media/image235.png"/><Relationship Id="rId3" Type="http://schemas.openxmlformats.org/officeDocument/2006/relationships/tags" Target="../tags/tag10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34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233.png"/><Relationship Id="rId5" Type="http://schemas.openxmlformats.org/officeDocument/2006/relationships/tags" Target="../tags/tag108.xml"/><Relationship Id="rId15" Type="http://schemas.openxmlformats.org/officeDocument/2006/relationships/image" Target="../media/image237.png"/><Relationship Id="rId10" Type="http://schemas.openxmlformats.org/officeDocument/2006/relationships/image" Target="../media/image232.png"/><Relationship Id="rId4" Type="http://schemas.openxmlformats.org/officeDocument/2006/relationships/tags" Target="../tags/tag107.xml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242.png"/><Relationship Id="rId3" Type="http://schemas.openxmlformats.org/officeDocument/2006/relationships/tags" Target="../tags/tag112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41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240.png"/><Relationship Id="rId5" Type="http://schemas.openxmlformats.org/officeDocument/2006/relationships/tags" Target="../tags/tag114.xml"/><Relationship Id="rId10" Type="http://schemas.openxmlformats.org/officeDocument/2006/relationships/image" Target="../media/image239.png"/><Relationship Id="rId4" Type="http://schemas.openxmlformats.org/officeDocument/2006/relationships/tags" Target="../tags/tag113.xml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13" Type="http://schemas.openxmlformats.org/officeDocument/2006/relationships/image" Target="../media/image242.png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44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240.png"/><Relationship Id="rId5" Type="http://schemas.openxmlformats.org/officeDocument/2006/relationships/tags" Target="../tags/tag120.xml"/><Relationship Id="rId10" Type="http://schemas.openxmlformats.org/officeDocument/2006/relationships/image" Target="../media/image239.png"/><Relationship Id="rId4" Type="http://schemas.openxmlformats.org/officeDocument/2006/relationships/tags" Target="../tags/tag119.xml"/><Relationship Id="rId9" Type="http://schemas.openxmlformats.org/officeDocument/2006/relationships/image" Target="../media/image238.png"/><Relationship Id="rId14" Type="http://schemas.openxmlformats.org/officeDocument/2006/relationships/image" Target="../media/image2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tags" Target="../tags/tag124.xml"/><Relationship Id="rId7" Type="http://schemas.openxmlformats.org/officeDocument/2006/relationships/image" Target="../media/image245.png"/><Relationship Id="rId12" Type="http://schemas.openxmlformats.org/officeDocument/2006/relationships/image" Target="../media/image243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notesSlide" Target="../notesSlides/notesSlide27.xml"/><Relationship Id="rId11" Type="http://schemas.openxmlformats.org/officeDocument/2006/relationships/image" Target="../media/image242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48.png"/><Relationship Id="rId4" Type="http://schemas.openxmlformats.org/officeDocument/2006/relationships/tags" Target="../tags/tag125.xml"/><Relationship Id="rId9" Type="http://schemas.openxmlformats.org/officeDocument/2006/relationships/image" Target="../media/image2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tags" Target="../tags/tag128.xml"/><Relationship Id="rId7" Type="http://schemas.openxmlformats.org/officeDocument/2006/relationships/image" Target="../media/image250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249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tags" Target="../tags/tag131.xml"/><Relationship Id="rId7" Type="http://schemas.openxmlformats.org/officeDocument/2006/relationships/image" Target="../media/image253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252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../media/image259.png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258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257.png"/><Relationship Id="rId5" Type="http://schemas.openxmlformats.org/officeDocument/2006/relationships/tags" Target="../tags/tag138.xml"/><Relationship Id="rId15" Type="http://schemas.openxmlformats.org/officeDocument/2006/relationships/image" Target="../media/image248.png"/><Relationship Id="rId10" Type="http://schemas.openxmlformats.org/officeDocument/2006/relationships/notesSlide" Target="../notesSlides/notesSlide31.xml"/><Relationship Id="rId4" Type="http://schemas.openxmlformats.org/officeDocument/2006/relationships/tags" Target="../tags/tag137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2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4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261.emf"/><Relationship Id="rId5" Type="http://schemas.openxmlformats.org/officeDocument/2006/relationships/image" Target="../media/image260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64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4.xml"/><Relationship Id="rId6" Type="http://schemas.openxmlformats.org/officeDocument/2006/relationships/image" Target="../media/image244.png"/><Relationship Id="rId5" Type="http://schemas.openxmlformats.org/officeDocument/2006/relationships/image" Target="../media/image263.png"/><Relationship Id="rId4" Type="http://schemas.openxmlformats.org/officeDocument/2006/relationships/image" Target="../media/image26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5.xml"/><Relationship Id="rId4" Type="http://schemas.openxmlformats.org/officeDocument/2006/relationships/image" Target="../media/image2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6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7.xml"/><Relationship Id="rId4" Type="http://schemas.openxmlformats.org/officeDocument/2006/relationships/image" Target="../media/image2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26" Type="http://schemas.openxmlformats.org/officeDocument/2006/relationships/image" Target="../media/image30.jpeg"/><Relationship Id="rId39" Type="http://schemas.openxmlformats.org/officeDocument/2006/relationships/image" Target="../media/image43.jpeg"/><Relationship Id="rId21" Type="http://schemas.openxmlformats.org/officeDocument/2006/relationships/image" Target="../media/image25.jpeg"/><Relationship Id="rId34" Type="http://schemas.openxmlformats.org/officeDocument/2006/relationships/image" Target="../media/image38.jpeg"/><Relationship Id="rId42" Type="http://schemas.openxmlformats.org/officeDocument/2006/relationships/image" Target="../media/image46.jpeg"/><Relationship Id="rId47" Type="http://schemas.openxmlformats.org/officeDocument/2006/relationships/image" Target="../media/image51.jpeg"/><Relationship Id="rId50" Type="http://schemas.openxmlformats.org/officeDocument/2006/relationships/image" Target="../media/image54.jpeg"/><Relationship Id="rId55" Type="http://schemas.openxmlformats.org/officeDocument/2006/relationships/image" Target="../media/image59.jpeg"/><Relationship Id="rId7" Type="http://schemas.openxmlformats.org/officeDocument/2006/relationships/notesSlide" Target="../notesSlides/notesSlide4.xml"/><Relationship Id="rId2" Type="http://schemas.openxmlformats.org/officeDocument/2006/relationships/tags" Target="../tags/tag3.xml"/><Relationship Id="rId16" Type="http://schemas.openxmlformats.org/officeDocument/2006/relationships/image" Target="../media/image20.jpeg"/><Relationship Id="rId29" Type="http://schemas.openxmlformats.org/officeDocument/2006/relationships/image" Target="../media/image33.jpeg"/><Relationship Id="rId11" Type="http://schemas.openxmlformats.org/officeDocument/2006/relationships/image" Target="../media/image15.jpeg"/><Relationship Id="rId24" Type="http://schemas.openxmlformats.org/officeDocument/2006/relationships/image" Target="../media/image28.jpeg"/><Relationship Id="rId32" Type="http://schemas.openxmlformats.org/officeDocument/2006/relationships/image" Target="../media/image36.jpeg"/><Relationship Id="rId37" Type="http://schemas.openxmlformats.org/officeDocument/2006/relationships/image" Target="../media/image41.jpeg"/><Relationship Id="rId40" Type="http://schemas.openxmlformats.org/officeDocument/2006/relationships/image" Target="../media/image44.jpeg"/><Relationship Id="rId45" Type="http://schemas.openxmlformats.org/officeDocument/2006/relationships/image" Target="../media/image49.jpeg"/><Relationship Id="rId53" Type="http://schemas.openxmlformats.org/officeDocument/2006/relationships/image" Target="../media/image57.png"/><Relationship Id="rId5" Type="http://schemas.openxmlformats.org/officeDocument/2006/relationships/tags" Target="../tags/tag6.xml"/><Relationship Id="rId19" Type="http://schemas.openxmlformats.org/officeDocument/2006/relationships/image" Target="../media/image23.jpeg"/><Relationship Id="rId4" Type="http://schemas.openxmlformats.org/officeDocument/2006/relationships/tags" Target="../tags/tag5.xml"/><Relationship Id="rId9" Type="http://schemas.openxmlformats.org/officeDocument/2006/relationships/image" Target="../media/image13.jpeg"/><Relationship Id="rId14" Type="http://schemas.openxmlformats.org/officeDocument/2006/relationships/image" Target="../media/image18.jpeg"/><Relationship Id="rId22" Type="http://schemas.openxmlformats.org/officeDocument/2006/relationships/image" Target="../media/image26.jpeg"/><Relationship Id="rId27" Type="http://schemas.openxmlformats.org/officeDocument/2006/relationships/image" Target="../media/image31.jpeg"/><Relationship Id="rId30" Type="http://schemas.openxmlformats.org/officeDocument/2006/relationships/image" Target="../media/image34.jpeg"/><Relationship Id="rId35" Type="http://schemas.openxmlformats.org/officeDocument/2006/relationships/image" Target="../media/image39.jpeg"/><Relationship Id="rId43" Type="http://schemas.openxmlformats.org/officeDocument/2006/relationships/image" Target="../media/image47.jpeg"/><Relationship Id="rId48" Type="http://schemas.openxmlformats.org/officeDocument/2006/relationships/image" Target="../media/image52.jpeg"/><Relationship Id="rId56" Type="http://schemas.openxmlformats.org/officeDocument/2006/relationships/image" Target="../media/image60.png"/><Relationship Id="rId8" Type="http://schemas.openxmlformats.org/officeDocument/2006/relationships/image" Target="../media/image12.jpeg"/><Relationship Id="rId51" Type="http://schemas.openxmlformats.org/officeDocument/2006/relationships/image" Target="../media/image55.jpeg"/><Relationship Id="rId3" Type="http://schemas.openxmlformats.org/officeDocument/2006/relationships/tags" Target="../tags/tag4.xml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5" Type="http://schemas.openxmlformats.org/officeDocument/2006/relationships/image" Target="../media/image29.jpeg"/><Relationship Id="rId33" Type="http://schemas.openxmlformats.org/officeDocument/2006/relationships/image" Target="../media/image37.jpeg"/><Relationship Id="rId38" Type="http://schemas.openxmlformats.org/officeDocument/2006/relationships/image" Target="../media/image42.jpeg"/><Relationship Id="rId46" Type="http://schemas.openxmlformats.org/officeDocument/2006/relationships/image" Target="../media/image50.jpeg"/><Relationship Id="rId20" Type="http://schemas.openxmlformats.org/officeDocument/2006/relationships/image" Target="../media/image24.jpeg"/><Relationship Id="rId41" Type="http://schemas.openxmlformats.org/officeDocument/2006/relationships/image" Target="../media/image45.jpeg"/><Relationship Id="rId54" Type="http://schemas.openxmlformats.org/officeDocument/2006/relationships/image" Target="../media/image58.jpeg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6.xml"/><Relationship Id="rId15" Type="http://schemas.openxmlformats.org/officeDocument/2006/relationships/image" Target="../media/image19.jpeg"/><Relationship Id="rId23" Type="http://schemas.openxmlformats.org/officeDocument/2006/relationships/image" Target="../media/image27.jpeg"/><Relationship Id="rId28" Type="http://schemas.openxmlformats.org/officeDocument/2006/relationships/image" Target="../media/image32.jpeg"/><Relationship Id="rId36" Type="http://schemas.openxmlformats.org/officeDocument/2006/relationships/image" Target="../media/image40.jpeg"/><Relationship Id="rId49" Type="http://schemas.openxmlformats.org/officeDocument/2006/relationships/image" Target="../media/image53.jpeg"/><Relationship Id="rId57" Type="http://schemas.openxmlformats.org/officeDocument/2006/relationships/image" Target="../media/image61.emf"/><Relationship Id="rId10" Type="http://schemas.openxmlformats.org/officeDocument/2006/relationships/image" Target="../media/image14.jpeg"/><Relationship Id="rId31" Type="http://schemas.openxmlformats.org/officeDocument/2006/relationships/image" Target="../media/image35.jpeg"/><Relationship Id="rId44" Type="http://schemas.openxmlformats.org/officeDocument/2006/relationships/image" Target="../media/image48.jpeg"/><Relationship Id="rId52" Type="http://schemas.openxmlformats.org/officeDocument/2006/relationships/image" Target="../media/image5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274.png"/><Relationship Id="rId18" Type="http://schemas.openxmlformats.org/officeDocument/2006/relationships/image" Target="../media/image279.wmf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image" Target="../media/image273.wmf"/><Relationship Id="rId17" Type="http://schemas.openxmlformats.org/officeDocument/2006/relationships/image" Target="../media/image278.wmf"/><Relationship Id="rId2" Type="http://schemas.openxmlformats.org/officeDocument/2006/relationships/tags" Target="../tags/tag149.xml"/><Relationship Id="rId16" Type="http://schemas.openxmlformats.org/officeDocument/2006/relationships/image" Target="../media/image277.wmf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../media/image272.wmf"/><Relationship Id="rId5" Type="http://schemas.openxmlformats.org/officeDocument/2006/relationships/tags" Target="../tags/tag152.xml"/><Relationship Id="rId15" Type="http://schemas.openxmlformats.org/officeDocument/2006/relationships/image" Target="../media/image276.png"/><Relationship Id="rId10" Type="http://schemas.openxmlformats.org/officeDocument/2006/relationships/image" Target="../media/image271.wmf"/><Relationship Id="rId19" Type="http://schemas.openxmlformats.org/officeDocument/2006/relationships/image" Target="../media/image280.wmf"/><Relationship Id="rId4" Type="http://schemas.openxmlformats.org/officeDocument/2006/relationships/tags" Target="../tags/tag151.xml"/><Relationship Id="rId9" Type="http://schemas.openxmlformats.org/officeDocument/2006/relationships/notesSlide" Target="../notesSlides/notesSlide41.xml"/><Relationship Id="rId14" Type="http://schemas.openxmlformats.org/officeDocument/2006/relationships/image" Target="../media/image2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4.wmf"/><Relationship Id="rId5" Type="http://schemas.openxmlformats.org/officeDocument/2006/relationships/image" Target="../media/image283.wmf"/><Relationship Id="rId4" Type="http://schemas.openxmlformats.org/officeDocument/2006/relationships/image" Target="../media/image282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wmf"/><Relationship Id="rId5" Type="http://schemas.openxmlformats.org/officeDocument/2006/relationships/image" Target="../media/image287.wmf"/><Relationship Id="rId4" Type="http://schemas.openxmlformats.org/officeDocument/2006/relationships/image" Target="../media/image28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w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wmf"/><Relationship Id="rId5" Type="http://schemas.openxmlformats.org/officeDocument/2006/relationships/image" Target="../media/image291.wmf"/><Relationship Id="rId4" Type="http://schemas.openxmlformats.org/officeDocument/2006/relationships/image" Target="../media/image290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jpeg"/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3" Type="http://schemas.openxmlformats.org/officeDocument/2006/relationships/tags" Target="../tags/tag157.xml"/><Relationship Id="rId21" Type="http://schemas.openxmlformats.org/officeDocument/2006/relationships/image" Target="../media/image306.png"/><Relationship Id="rId7" Type="http://schemas.openxmlformats.org/officeDocument/2006/relationships/image" Target="../media/image293.jpe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" Type="http://schemas.openxmlformats.org/officeDocument/2006/relationships/tags" Target="../tags/tag156.xml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1" Type="http://schemas.openxmlformats.org/officeDocument/2006/relationships/tags" Target="../tags/tag155.xml"/><Relationship Id="rId6" Type="http://schemas.openxmlformats.org/officeDocument/2006/relationships/notesSlide" Target="../notesSlides/notesSlide45.xml"/><Relationship Id="rId11" Type="http://schemas.openxmlformats.org/officeDocument/2006/relationships/image" Target="../media/image296.pn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00.png"/><Relationship Id="rId10" Type="http://schemas.openxmlformats.org/officeDocument/2006/relationships/image" Target="../media/image295.png"/><Relationship Id="rId19" Type="http://schemas.openxmlformats.org/officeDocument/2006/relationships/image" Target="../media/image304.png"/><Relationship Id="rId4" Type="http://schemas.openxmlformats.org/officeDocument/2006/relationships/tags" Target="../tags/tag158.xml"/><Relationship Id="rId9" Type="http://schemas.openxmlformats.org/officeDocument/2006/relationships/image" Target="../media/image274.png"/><Relationship Id="rId14" Type="http://schemas.openxmlformats.org/officeDocument/2006/relationships/image" Target="../media/image2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oleObject" Target="../embeddings/oleObject1.bin"/><Relationship Id="rId3" Type="http://schemas.openxmlformats.org/officeDocument/2006/relationships/tags" Target="../tags/tag160.xml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tags" Target="../tags/tag159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46.xml"/><Relationship Id="rId11" Type="http://schemas.openxmlformats.org/officeDocument/2006/relationships/image" Target="../media/image312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11.png"/><Relationship Id="rId4" Type="http://schemas.openxmlformats.org/officeDocument/2006/relationships/tags" Target="../tags/tag161.xml"/><Relationship Id="rId9" Type="http://schemas.openxmlformats.org/officeDocument/2006/relationships/image" Target="../media/image310.png"/><Relationship Id="rId14" Type="http://schemas.openxmlformats.org/officeDocument/2006/relationships/image" Target="../media/image30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317.png"/><Relationship Id="rId18" Type="http://schemas.openxmlformats.org/officeDocument/2006/relationships/image" Target="../media/image274.png"/><Relationship Id="rId3" Type="http://schemas.openxmlformats.org/officeDocument/2006/relationships/tags" Target="../tags/tag164.xml"/><Relationship Id="rId21" Type="http://schemas.openxmlformats.org/officeDocument/2006/relationships/image" Target="../media/image295.png"/><Relationship Id="rId7" Type="http://schemas.openxmlformats.org/officeDocument/2006/relationships/image" Target="../media/image68.png"/><Relationship Id="rId12" Type="http://schemas.openxmlformats.org/officeDocument/2006/relationships/image" Target="../media/image316.png"/><Relationship Id="rId17" Type="http://schemas.openxmlformats.org/officeDocument/2006/relationships/image" Target="../media/image321.png"/><Relationship Id="rId2" Type="http://schemas.openxmlformats.org/officeDocument/2006/relationships/tags" Target="../tags/tag163.xml"/><Relationship Id="rId16" Type="http://schemas.openxmlformats.org/officeDocument/2006/relationships/image" Target="../media/image320.png"/><Relationship Id="rId20" Type="http://schemas.openxmlformats.org/officeDocument/2006/relationships/image" Target="../media/image276.png"/><Relationship Id="rId1" Type="http://schemas.openxmlformats.org/officeDocument/2006/relationships/tags" Target="../tags/tag162.xml"/><Relationship Id="rId6" Type="http://schemas.openxmlformats.org/officeDocument/2006/relationships/notesSlide" Target="../notesSlides/notesSlide47.xml"/><Relationship Id="rId11" Type="http://schemas.openxmlformats.org/officeDocument/2006/relationships/image" Target="../media/image315.pn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19" Type="http://schemas.openxmlformats.org/officeDocument/2006/relationships/image" Target="../media/image275.png"/><Relationship Id="rId4" Type="http://schemas.openxmlformats.org/officeDocument/2006/relationships/tags" Target="../tags/tag165.xml"/><Relationship Id="rId9" Type="http://schemas.openxmlformats.org/officeDocument/2006/relationships/image" Target="../media/image67.png"/><Relationship Id="rId14" Type="http://schemas.openxmlformats.org/officeDocument/2006/relationships/image" Target="../media/image3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jpeg"/><Relationship Id="rId13" Type="http://schemas.openxmlformats.org/officeDocument/2006/relationships/image" Target="../media/image274.png"/><Relationship Id="rId3" Type="http://schemas.openxmlformats.org/officeDocument/2006/relationships/tags" Target="../tags/tag168.xml"/><Relationship Id="rId7" Type="http://schemas.openxmlformats.org/officeDocument/2006/relationships/image" Target="../media/image323.jpeg"/><Relationship Id="rId12" Type="http://schemas.openxmlformats.org/officeDocument/2006/relationships/image" Target="../media/image328.jpe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322.jpeg"/><Relationship Id="rId11" Type="http://schemas.openxmlformats.org/officeDocument/2006/relationships/image" Target="../media/image327.jpeg"/><Relationship Id="rId5" Type="http://schemas.openxmlformats.org/officeDocument/2006/relationships/notesSlide" Target="../notesSlides/notesSlide49.xml"/><Relationship Id="rId15" Type="http://schemas.openxmlformats.org/officeDocument/2006/relationships/image" Target="../media/image276.png"/><Relationship Id="rId10" Type="http://schemas.openxmlformats.org/officeDocument/2006/relationships/image" Target="../media/image326.jpe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25.jpeg"/><Relationship Id="rId14" Type="http://schemas.openxmlformats.org/officeDocument/2006/relationships/image" Target="../media/image2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1.jpeg"/><Relationship Id="rId4" Type="http://schemas.openxmlformats.org/officeDocument/2006/relationships/image" Target="../media/image33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4.jpeg"/><Relationship Id="rId4" Type="http://schemas.openxmlformats.org/officeDocument/2006/relationships/image" Target="../media/image333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338.png"/><Relationship Id="rId3" Type="http://schemas.openxmlformats.org/officeDocument/2006/relationships/tags" Target="../tags/tag171.xml"/><Relationship Id="rId7" Type="http://schemas.openxmlformats.org/officeDocument/2006/relationships/image" Target="../media/image335.png"/><Relationship Id="rId12" Type="http://schemas.openxmlformats.org/officeDocument/2006/relationships/image" Target="../media/image337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notesSlide" Target="../notesSlides/notesSlide52.xml"/><Relationship Id="rId11" Type="http://schemas.openxmlformats.org/officeDocument/2006/relationships/image" Target="../media/image336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33.png"/><Relationship Id="rId4" Type="http://schemas.openxmlformats.org/officeDocument/2006/relationships/tags" Target="../tags/tag172.xml"/><Relationship Id="rId9" Type="http://schemas.openxmlformats.org/officeDocument/2006/relationships/image" Target="../media/image232.png"/><Relationship Id="rId14" Type="http://schemas.openxmlformats.org/officeDocument/2006/relationships/image" Target="../media/image33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image" Target="../media/image117.png"/><Relationship Id="rId18" Type="http://schemas.openxmlformats.org/officeDocument/2006/relationships/image" Target="../media/image337.png"/><Relationship Id="rId3" Type="http://schemas.openxmlformats.org/officeDocument/2006/relationships/tags" Target="../tags/tag175.xml"/><Relationship Id="rId21" Type="http://schemas.openxmlformats.org/officeDocument/2006/relationships/image" Target="../media/image275.png"/><Relationship Id="rId7" Type="http://schemas.openxmlformats.org/officeDocument/2006/relationships/tags" Target="../tags/tag179.xml"/><Relationship Id="rId12" Type="http://schemas.openxmlformats.org/officeDocument/2006/relationships/notesSlide" Target="../notesSlides/notesSlide53.xml"/><Relationship Id="rId17" Type="http://schemas.openxmlformats.org/officeDocument/2006/relationships/image" Target="../media/image341.png"/><Relationship Id="rId25" Type="http://schemas.openxmlformats.org/officeDocument/2006/relationships/image" Target="../media/image345.gif"/><Relationship Id="rId2" Type="http://schemas.openxmlformats.org/officeDocument/2006/relationships/tags" Target="../tags/tag174.xml"/><Relationship Id="rId16" Type="http://schemas.openxmlformats.org/officeDocument/2006/relationships/image" Target="../media/image236.png"/><Relationship Id="rId20" Type="http://schemas.openxmlformats.org/officeDocument/2006/relationships/image" Target="../media/image274.png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slideLayout" Target="../slideLayouts/slideLayout6.xml"/><Relationship Id="rId24" Type="http://schemas.openxmlformats.org/officeDocument/2006/relationships/image" Target="../media/image344.jpeg"/><Relationship Id="rId5" Type="http://schemas.openxmlformats.org/officeDocument/2006/relationships/tags" Target="../tags/tag177.xml"/><Relationship Id="rId15" Type="http://schemas.openxmlformats.org/officeDocument/2006/relationships/image" Target="../media/image235.png"/><Relationship Id="rId23" Type="http://schemas.openxmlformats.org/officeDocument/2006/relationships/image" Target="../media/image343.jpeg"/><Relationship Id="rId10" Type="http://schemas.openxmlformats.org/officeDocument/2006/relationships/tags" Target="../tags/tag182.xml"/><Relationship Id="rId19" Type="http://schemas.openxmlformats.org/officeDocument/2006/relationships/image" Target="../media/image342.png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image" Target="../media/image340.png"/><Relationship Id="rId22" Type="http://schemas.openxmlformats.org/officeDocument/2006/relationships/image" Target="../media/image27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image" Target="../media/image347.png"/><Relationship Id="rId18" Type="http://schemas.openxmlformats.org/officeDocument/2006/relationships/image" Target="../media/image274.png"/><Relationship Id="rId3" Type="http://schemas.openxmlformats.org/officeDocument/2006/relationships/tags" Target="../tags/tag185.xml"/><Relationship Id="rId21" Type="http://schemas.openxmlformats.org/officeDocument/2006/relationships/image" Target="../media/image343.jpeg"/><Relationship Id="rId7" Type="http://schemas.openxmlformats.org/officeDocument/2006/relationships/tags" Target="../tags/tag189.xml"/><Relationship Id="rId12" Type="http://schemas.openxmlformats.org/officeDocument/2006/relationships/image" Target="../media/image346.png"/><Relationship Id="rId17" Type="http://schemas.openxmlformats.org/officeDocument/2006/relationships/image" Target="../media/image337.png"/><Relationship Id="rId2" Type="http://schemas.openxmlformats.org/officeDocument/2006/relationships/tags" Target="../tags/tag184.xml"/><Relationship Id="rId16" Type="http://schemas.openxmlformats.org/officeDocument/2006/relationships/image" Target="../media/image340.png"/><Relationship Id="rId20" Type="http://schemas.openxmlformats.org/officeDocument/2006/relationships/image" Target="../media/image276.png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notesSlide" Target="../notesSlides/notesSlide54.xml"/><Relationship Id="rId5" Type="http://schemas.openxmlformats.org/officeDocument/2006/relationships/tags" Target="../tags/tag187.xml"/><Relationship Id="rId15" Type="http://schemas.openxmlformats.org/officeDocument/2006/relationships/image" Target="../media/image117.png"/><Relationship Id="rId23" Type="http://schemas.openxmlformats.org/officeDocument/2006/relationships/image" Target="../media/image345.gif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275.png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image" Target="../media/image348.png"/><Relationship Id="rId22" Type="http://schemas.openxmlformats.org/officeDocument/2006/relationships/image" Target="../media/image34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2.xml"/><Relationship Id="rId4" Type="http://schemas.openxmlformats.org/officeDocument/2006/relationships/image" Target="../media/image34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52.jpeg"/><Relationship Id="rId12" Type="http://schemas.openxmlformats.org/officeDocument/2006/relationships/image" Target="../media/image355.gif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351.jpeg"/><Relationship Id="rId11" Type="http://schemas.openxmlformats.org/officeDocument/2006/relationships/image" Target="../media/image354.gif"/><Relationship Id="rId5" Type="http://schemas.openxmlformats.org/officeDocument/2006/relationships/image" Target="../media/image350.jpeg"/><Relationship Id="rId10" Type="http://schemas.openxmlformats.org/officeDocument/2006/relationships/image" Target="../media/image242.png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27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jpeg"/><Relationship Id="rId13" Type="http://schemas.openxmlformats.org/officeDocument/2006/relationships/image" Target="../media/image274.png"/><Relationship Id="rId18" Type="http://schemas.openxmlformats.org/officeDocument/2006/relationships/image" Target="../media/image363.png"/><Relationship Id="rId3" Type="http://schemas.openxmlformats.org/officeDocument/2006/relationships/tags" Target="../tags/tag197.xml"/><Relationship Id="rId7" Type="http://schemas.openxmlformats.org/officeDocument/2006/relationships/notesSlide" Target="../notesSlides/notesSlide57.xml"/><Relationship Id="rId12" Type="http://schemas.openxmlformats.org/officeDocument/2006/relationships/image" Target="../media/image360.jpg"/><Relationship Id="rId17" Type="http://schemas.openxmlformats.org/officeDocument/2006/relationships/image" Target="../media/image362.png"/><Relationship Id="rId2" Type="http://schemas.openxmlformats.org/officeDocument/2006/relationships/tags" Target="../tags/tag196.xml"/><Relationship Id="rId16" Type="http://schemas.openxmlformats.org/officeDocument/2006/relationships/image" Target="../media/image361.jpeg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59.jpg"/><Relationship Id="rId5" Type="http://schemas.openxmlformats.org/officeDocument/2006/relationships/tags" Target="../tags/tag199.xml"/><Relationship Id="rId15" Type="http://schemas.openxmlformats.org/officeDocument/2006/relationships/image" Target="../media/image276.png"/><Relationship Id="rId10" Type="http://schemas.openxmlformats.org/officeDocument/2006/relationships/image" Target="../media/image358.jpg"/><Relationship Id="rId4" Type="http://schemas.openxmlformats.org/officeDocument/2006/relationships/tags" Target="../tags/tag198.xml"/><Relationship Id="rId9" Type="http://schemas.openxmlformats.org/officeDocument/2006/relationships/image" Target="../media/image357.jpeg"/><Relationship Id="rId14" Type="http://schemas.openxmlformats.org/officeDocument/2006/relationships/image" Target="../media/image2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7.jpeg"/><Relationship Id="rId5" Type="http://schemas.openxmlformats.org/officeDocument/2006/relationships/image" Target="../media/image366.jpeg"/><Relationship Id="rId4" Type="http://schemas.openxmlformats.org/officeDocument/2006/relationships/image" Target="../media/image365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371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0.xml"/><Relationship Id="rId6" Type="http://schemas.openxmlformats.org/officeDocument/2006/relationships/image" Target="../media/image370.jpeg"/><Relationship Id="rId5" Type="http://schemas.openxmlformats.org/officeDocument/2006/relationships/image" Target="../media/image369.png"/><Relationship Id="rId10" Type="http://schemas.microsoft.com/office/2007/relationships/hdphoto" Target="../media/hdphoto1.wdp"/><Relationship Id="rId4" Type="http://schemas.openxmlformats.org/officeDocument/2006/relationships/image" Target="../media/image368.png"/><Relationship Id="rId9" Type="http://schemas.openxmlformats.org/officeDocument/2006/relationships/image" Target="../media/image3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9.xml"/><Relationship Id="rId7" Type="http://schemas.openxmlformats.org/officeDocument/2006/relationships/image" Target="../media/image7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74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73.png"/><Relationship Id="rId4" Type="http://schemas.openxmlformats.org/officeDocument/2006/relationships/tags" Target="../tags/tag10.xml"/><Relationship Id="rId9" Type="http://schemas.openxmlformats.org/officeDocument/2006/relationships/image" Target="../media/image7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0.xml"/><Relationship Id="rId3" Type="http://schemas.microsoft.com/office/2007/relationships/media" Target="../media/media3.mp4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video" Target="../media/media4.mp4"/><Relationship Id="rId11" Type="http://schemas.openxmlformats.org/officeDocument/2006/relationships/image" Target="../media/image376.png"/><Relationship Id="rId5" Type="http://schemas.microsoft.com/office/2007/relationships/media" Target="../media/media4.mp4"/><Relationship Id="rId10" Type="http://schemas.openxmlformats.org/officeDocument/2006/relationships/image" Target="../media/image375.png"/><Relationship Id="rId4" Type="http://schemas.openxmlformats.org/officeDocument/2006/relationships/video" Target="../media/media3.mp4"/><Relationship Id="rId9" Type="http://schemas.openxmlformats.org/officeDocument/2006/relationships/image" Target="../media/image3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3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jpeg"/><Relationship Id="rId7" Type="http://schemas.openxmlformats.org/officeDocument/2006/relationships/image" Target="../media/image38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notesSlide" Target="../notesSlides/notesSlide63.xml"/><Relationship Id="rId9" Type="http://schemas.openxmlformats.org/officeDocument/2006/relationships/image" Target="../media/image3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91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393.png"/><Relationship Id="rId26" Type="http://schemas.openxmlformats.org/officeDocument/2006/relationships/image" Target="../media/image395.png"/><Relationship Id="rId3" Type="http://schemas.openxmlformats.org/officeDocument/2006/relationships/tags" Target="../tags/tag206.xml"/><Relationship Id="rId21" Type="http://schemas.openxmlformats.org/officeDocument/2006/relationships/image" Target="../media/image236.png"/><Relationship Id="rId7" Type="http://schemas.openxmlformats.org/officeDocument/2006/relationships/tags" Target="../tags/tag210.xml"/><Relationship Id="rId12" Type="http://schemas.openxmlformats.org/officeDocument/2006/relationships/tags" Target="../tags/tag215.xml"/><Relationship Id="rId17" Type="http://schemas.openxmlformats.org/officeDocument/2006/relationships/image" Target="../media/image392.jpeg"/><Relationship Id="rId25" Type="http://schemas.openxmlformats.org/officeDocument/2006/relationships/image" Target="../media/image242.png"/><Relationship Id="rId2" Type="http://schemas.openxmlformats.org/officeDocument/2006/relationships/tags" Target="../tags/tag205.xml"/><Relationship Id="rId16" Type="http://schemas.openxmlformats.org/officeDocument/2006/relationships/image" Target="../media/image340.png"/><Relationship Id="rId20" Type="http://schemas.openxmlformats.org/officeDocument/2006/relationships/image" Target="../media/image235.png"/><Relationship Id="rId29" Type="http://schemas.openxmlformats.org/officeDocument/2006/relationships/image" Target="../media/image398.png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24" Type="http://schemas.openxmlformats.org/officeDocument/2006/relationships/image" Target="../media/image274.png"/><Relationship Id="rId5" Type="http://schemas.openxmlformats.org/officeDocument/2006/relationships/tags" Target="../tags/tag208.xml"/><Relationship Id="rId15" Type="http://schemas.openxmlformats.org/officeDocument/2006/relationships/image" Target="../media/image117.png"/><Relationship Id="rId23" Type="http://schemas.openxmlformats.org/officeDocument/2006/relationships/image" Target="../media/image342.png"/><Relationship Id="rId28" Type="http://schemas.openxmlformats.org/officeDocument/2006/relationships/image" Target="../media/image397.png"/><Relationship Id="rId10" Type="http://schemas.openxmlformats.org/officeDocument/2006/relationships/tags" Target="../tags/tag213.xml"/><Relationship Id="rId19" Type="http://schemas.openxmlformats.org/officeDocument/2006/relationships/image" Target="../media/image394.png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notesSlide" Target="../notesSlides/notesSlide65.xml"/><Relationship Id="rId22" Type="http://schemas.openxmlformats.org/officeDocument/2006/relationships/image" Target="../media/image337.png"/><Relationship Id="rId27" Type="http://schemas.openxmlformats.org/officeDocument/2006/relationships/image" Target="../media/image396.jpe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9.jpeg"/><Relationship Id="rId18" Type="http://schemas.openxmlformats.org/officeDocument/2006/relationships/image" Target="../media/image414.jpeg"/><Relationship Id="rId26" Type="http://schemas.openxmlformats.org/officeDocument/2006/relationships/image" Target="../media/image422.jpeg"/><Relationship Id="rId39" Type="http://schemas.openxmlformats.org/officeDocument/2006/relationships/image" Target="../media/image435.jpeg"/><Relationship Id="rId21" Type="http://schemas.openxmlformats.org/officeDocument/2006/relationships/image" Target="../media/image417.jpeg"/><Relationship Id="rId34" Type="http://schemas.openxmlformats.org/officeDocument/2006/relationships/image" Target="../media/image430.jpeg"/><Relationship Id="rId42" Type="http://schemas.openxmlformats.org/officeDocument/2006/relationships/image" Target="../media/image438.jpeg"/><Relationship Id="rId7" Type="http://schemas.openxmlformats.org/officeDocument/2006/relationships/image" Target="../media/image403.jpe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412.jpeg"/><Relationship Id="rId29" Type="http://schemas.openxmlformats.org/officeDocument/2006/relationships/image" Target="../media/image4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2.jpeg"/><Relationship Id="rId11" Type="http://schemas.openxmlformats.org/officeDocument/2006/relationships/image" Target="../media/image407.jpeg"/><Relationship Id="rId24" Type="http://schemas.openxmlformats.org/officeDocument/2006/relationships/image" Target="../media/image420.jpeg"/><Relationship Id="rId32" Type="http://schemas.openxmlformats.org/officeDocument/2006/relationships/image" Target="../media/image428.jpeg"/><Relationship Id="rId37" Type="http://schemas.openxmlformats.org/officeDocument/2006/relationships/image" Target="../media/image433.jpeg"/><Relationship Id="rId40" Type="http://schemas.openxmlformats.org/officeDocument/2006/relationships/image" Target="../media/image436.jpeg"/><Relationship Id="rId45" Type="http://schemas.openxmlformats.org/officeDocument/2006/relationships/image" Target="../media/image441.jpeg"/><Relationship Id="rId5" Type="http://schemas.openxmlformats.org/officeDocument/2006/relationships/image" Target="../media/image401.jpeg"/><Relationship Id="rId15" Type="http://schemas.openxmlformats.org/officeDocument/2006/relationships/image" Target="../media/image411.jpeg"/><Relationship Id="rId23" Type="http://schemas.openxmlformats.org/officeDocument/2006/relationships/image" Target="../media/image419.jpeg"/><Relationship Id="rId28" Type="http://schemas.openxmlformats.org/officeDocument/2006/relationships/image" Target="../media/image424.jpeg"/><Relationship Id="rId36" Type="http://schemas.openxmlformats.org/officeDocument/2006/relationships/image" Target="../media/image432.jpeg"/><Relationship Id="rId10" Type="http://schemas.openxmlformats.org/officeDocument/2006/relationships/image" Target="../media/image406.jpeg"/><Relationship Id="rId19" Type="http://schemas.openxmlformats.org/officeDocument/2006/relationships/image" Target="../media/image415.jpeg"/><Relationship Id="rId31" Type="http://schemas.openxmlformats.org/officeDocument/2006/relationships/image" Target="../media/image427.jpeg"/><Relationship Id="rId44" Type="http://schemas.openxmlformats.org/officeDocument/2006/relationships/image" Target="../media/image440.jpeg"/><Relationship Id="rId4" Type="http://schemas.openxmlformats.org/officeDocument/2006/relationships/image" Target="../media/image400.jpeg"/><Relationship Id="rId9" Type="http://schemas.openxmlformats.org/officeDocument/2006/relationships/image" Target="../media/image405.jpeg"/><Relationship Id="rId14" Type="http://schemas.openxmlformats.org/officeDocument/2006/relationships/image" Target="../media/image410.jpeg"/><Relationship Id="rId22" Type="http://schemas.openxmlformats.org/officeDocument/2006/relationships/image" Target="../media/image418.jpeg"/><Relationship Id="rId27" Type="http://schemas.openxmlformats.org/officeDocument/2006/relationships/image" Target="../media/image423.jpeg"/><Relationship Id="rId30" Type="http://schemas.openxmlformats.org/officeDocument/2006/relationships/image" Target="../media/image426.jpeg"/><Relationship Id="rId35" Type="http://schemas.openxmlformats.org/officeDocument/2006/relationships/image" Target="../media/image431.jpeg"/><Relationship Id="rId43" Type="http://schemas.openxmlformats.org/officeDocument/2006/relationships/image" Target="../media/image439.jpeg"/><Relationship Id="rId8" Type="http://schemas.openxmlformats.org/officeDocument/2006/relationships/image" Target="../media/image404.jpeg"/><Relationship Id="rId3" Type="http://schemas.openxmlformats.org/officeDocument/2006/relationships/image" Target="../media/image399.jpeg"/><Relationship Id="rId12" Type="http://schemas.openxmlformats.org/officeDocument/2006/relationships/image" Target="../media/image408.jpeg"/><Relationship Id="rId17" Type="http://schemas.openxmlformats.org/officeDocument/2006/relationships/image" Target="../media/image413.jpeg"/><Relationship Id="rId25" Type="http://schemas.openxmlformats.org/officeDocument/2006/relationships/image" Target="../media/image421.jpeg"/><Relationship Id="rId33" Type="http://schemas.openxmlformats.org/officeDocument/2006/relationships/image" Target="../media/image429.jpeg"/><Relationship Id="rId38" Type="http://schemas.openxmlformats.org/officeDocument/2006/relationships/image" Target="../media/image434.jpeg"/><Relationship Id="rId46" Type="http://schemas.openxmlformats.org/officeDocument/2006/relationships/image" Target="../media/image442.jpeg"/><Relationship Id="rId20" Type="http://schemas.openxmlformats.org/officeDocument/2006/relationships/image" Target="../media/image416.jpeg"/><Relationship Id="rId41" Type="http://schemas.openxmlformats.org/officeDocument/2006/relationships/image" Target="../media/image43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6.xml"/><Relationship Id="rId6" Type="http://schemas.openxmlformats.org/officeDocument/2006/relationships/image" Target="../media/image274.png"/><Relationship Id="rId5" Type="http://schemas.openxmlformats.org/officeDocument/2006/relationships/image" Target="../media/image444.wmf"/><Relationship Id="rId4" Type="http://schemas.openxmlformats.org/officeDocument/2006/relationships/image" Target="../media/image443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7.xml"/><Relationship Id="rId6" Type="http://schemas.openxmlformats.org/officeDocument/2006/relationships/image" Target="../media/image447.png"/><Relationship Id="rId5" Type="http://schemas.openxmlformats.org/officeDocument/2006/relationships/image" Target="../media/image446.wmf"/><Relationship Id="rId4" Type="http://schemas.openxmlformats.org/officeDocument/2006/relationships/image" Target="../media/image445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8.xml"/><Relationship Id="rId6" Type="http://schemas.openxmlformats.org/officeDocument/2006/relationships/image" Target="../media/image275.png"/><Relationship Id="rId5" Type="http://schemas.openxmlformats.org/officeDocument/2006/relationships/image" Target="../media/image449.wmf"/><Relationship Id="rId4" Type="http://schemas.openxmlformats.org/officeDocument/2006/relationships/image" Target="../media/image448.w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jpeg"/><Relationship Id="rId18" Type="http://schemas.openxmlformats.org/officeDocument/2006/relationships/image" Target="../media/image84.jpeg"/><Relationship Id="rId26" Type="http://schemas.openxmlformats.org/officeDocument/2006/relationships/image" Target="../media/image91.jpeg"/><Relationship Id="rId39" Type="http://schemas.openxmlformats.org/officeDocument/2006/relationships/image" Target="../media/image103.jpeg"/><Relationship Id="rId21" Type="http://schemas.openxmlformats.org/officeDocument/2006/relationships/image" Target="../media/image87.jpeg"/><Relationship Id="rId34" Type="http://schemas.openxmlformats.org/officeDocument/2006/relationships/image" Target="../media/image98.jpeg"/><Relationship Id="rId42" Type="http://schemas.openxmlformats.org/officeDocument/2006/relationships/image" Target="../media/image106.jpeg"/><Relationship Id="rId47" Type="http://schemas.openxmlformats.org/officeDocument/2006/relationships/image" Target="../media/image1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2.jpeg"/><Relationship Id="rId29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11" Type="http://schemas.openxmlformats.org/officeDocument/2006/relationships/image" Target="../media/image78.jpeg"/><Relationship Id="rId24" Type="http://schemas.openxmlformats.org/officeDocument/2006/relationships/image" Target="../media/image89.jpeg"/><Relationship Id="rId32" Type="http://schemas.openxmlformats.org/officeDocument/2006/relationships/image" Target="../media/image96.jpeg"/><Relationship Id="rId37" Type="http://schemas.openxmlformats.org/officeDocument/2006/relationships/image" Target="../media/image101.jpeg"/><Relationship Id="rId40" Type="http://schemas.openxmlformats.org/officeDocument/2006/relationships/image" Target="../media/image104.jpeg"/><Relationship Id="rId45" Type="http://schemas.openxmlformats.org/officeDocument/2006/relationships/image" Target="../media/image52.jpeg"/><Relationship Id="rId5" Type="http://schemas.openxmlformats.org/officeDocument/2006/relationships/image" Target="../media/image77.jpeg"/><Relationship Id="rId15" Type="http://schemas.openxmlformats.org/officeDocument/2006/relationships/image" Target="../media/image22.jpeg"/><Relationship Id="rId23" Type="http://schemas.openxmlformats.org/officeDocument/2006/relationships/image" Target="../media/image30.jpeg"/><Relationship Id="rId28" Type="http://schemas.openxmlformats.org/officeDocument/2006/relationships/image" Target="../media/image93.jpeg"/><Relationship Id="rId36" Type="http://schemas.openxmlformats.org/officeDocument/2006/relationships/image" Target="../media/image100.jpeg"/><Relationship Id="rId10" Type="http://schemas.openxmlformats.org/officeDocument/2006/relationships/image" Target="../media/image17.jpeg"/><Relationship Id="rId19" Type="http://schemas.openxmlformats.org/officeDocument/2006/relationships/image" Target="../media/image85.jpeg"/><Relationship Id="rId31" Type="http://schemas.openxmlformats.org/officeDocument/2006/relationships/image" Target="../media/image95.jpeg"/><Relationship Id="rId44" Type="http://schemas.openxmlformats.org/officeDocument/2006/relationships/image" Target="../media/image108.jpeg"/><Relationship Id="rId4" Type="http://schemas.openxmlformats.org/officeDocument/2006/relationships/image" Target="../media/image76.png"/><Relationship Id="rId9" Type="http://schemas.openxmlformats.org/officeDocument/2006/relationships/image" Target="../media/image16.jpeg"/><Relationship Id="rId14" Type="http://schemas.openxmlformats.org/officeDocument/2006/relationships/image" Target="../media/image81.jpeg"/><Relationship Id="rId22" Type="http://schemas.openxmlformats.org/officeDocument/2006/relationships/image" Target="../media/image88.jpeg"/><Relationship Id="rId27" Type="http://schemas.openxmlformats.org/officeDocument/2006/relationships/image" Target="../media/image92.jpeg"/><Relationship Id="rId30" Type="http://schemas.openxmlformats.org/officeDocument/2006/relationships/image" Target="../media/image94.jpeg"/><Relationship Id="rId35" Type="http://schemas.openxmlformats.org/officeDocument/2006/relationships/image" Target="../media/image99.jpeg"/><Relationship Id="rId43" Type="http://schemas.openxmlformats.org/officeDocument/2006/relationships/image" Target="../media/image107.jpeg"/><Relationship Id="rId48" Type="http://schemas.openxmlformats.org/officeDocument/2006/relationships/image" Target="../media/image111.jpeg"/><Relationship Id="rId8" Type="http://schemas.openxmlformats.org/officeDocument/2006/relationships/image" Target="../media/image15.jpeg"/><Relationship Id="rId3" Type="http://schemas.openxmlformats.org/officeDocument/2006/relationships/image" Target="../media/image75.jpeg"/><Relationship Id="rId12" Type="http://schemas.openxmlformats.org/officeDocument/2006/relationships/image" Target="../media/image79.jpeg"/><Relationship Id="rId17" Type="http://schemas.openxmlformats.org/officeDocument/2006/relationships/image" Target="../media/image83.jpeg"/><Relationship Id="rId25" Type="http://schemas.openxmlformats.org/officeDocument/2006/relationships/image" Target="../media/image90.jpeg"/><Relationship Id="rId33" Type="http://schemas.openxmlformats.org/officeDocument/2006/relationships/image" Target="../media/image97.jpeg"/><Relationship Id="rId38" Type="http://schemas.openxmlformats.org/officeDocument/2006/relationships/image" Target="../media/image102.jpeg"/><Relationship Id="rId46" Type="http://schemas.openxmlformats.org/officeDocument/2006/relationships/image" Target="../media/image109.jpeg"/><Relationship Id="rId20" Type="http://schemas.openxmlformats.org/officeDocument/2006/relationships/image" Target="../media/image86.jpeg"/><Relationship Id="rId41" Type="http://schemas.openxmlformats.org/officeDocument/2006/relationships/image" Target="../media/image10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9.xml"/><Relationship Id="rId5" Type="http://schemas.openxmlformats.org/officeDocument/2006/relationships/image" Target="../media/image276.png"/><Relationship Id="rId4" Type="http://schemas.openxmlformats.org/officeDocument/2006/relationships/image" Target="../media/image450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jpeg"/><Relationship Id="rId13" Type="http://schemas.openxmlformats.org/officeDocument/2006/relationships/image" Target="../media/image27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3.jpeg"/><Relationship Id="rId12" Type="http://schemas.openxmlformats.org/officeDocument/2006/relationships/image" Target="../media/image458.wmf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image" Target="../media/image452.jpeg"/><Relationship Id="rId11" Type="http://schemas.openxmlformats.org/officeDocument/2006/relationships/image" Target="../media/image457.wmf"/><Relationship Id="rId5" Type="http://schemas.openxmlformats.org/officeDocument/2006/relationships/image" Target="../media/image451.jpeg"/><Relationship Id="rId10" Type="http://schemas.openxmlformats.org/officeDocument/2006/relationships/image" Target="../media/image456.jpeg"/><Relationship Id="rId4" Type="http://schemas.openxmlformats.org/officeDocument/2006/relationships/notesSlide" Target="../notesSlides/notesSlide71.xml"/><Relationship Id="rId9" Type="http://schemas.openxmlformats.org/officeDocument/2006/relationships/image" Target="../media/image455.jpeg"/><Relationship Id="rId14" Type="http://schemas.openxmlformats.org/officeDocument/2006/relationships/image" Target="../media/image24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jpeg"/><Relationship Id="rId13" Type="http://schemas.openxmlformats.org/officeDocument/2006/relationships/image" Target="../media/image464.png"/><Relationship Id="rId3" Type="http://schemas.openxmlformats.org/officeDocument/2006/relationships/tags" Target="../tags/tag224.xml"/><Relationship Id="rId7" Type="http://schemas.openxmlformats.org/officeDocument/2006/relationships/notesSlide" Target="../notesSlides/notesSlide72.xml"/><Relationship Id="rId12" Type="http://schemas.openxmlformats.org/officeDocument/2006/relationships/image" Target="../media/image463.png"/><Relationship Id="rId2" Type="http://schemas.openxmlformats.org/officeDocument/2006/relationships/tags" Target="../tags/tag223.xml"/><Relationship Id="rId16" Type="http://schemas.openxmlformats.org/officeDocument/2006/relationships/image" Target="../media/image467.png"/><Relationship Id="rId1" Type="http://schemas.openxmlformats.org/officeDocument/2006/relationships/tags" Target="../tags/tag22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62.jpeg"/><Relationship Id="rId5" Type="http://schemas.openxmlformats.org/officeDocument/2006/relationships/tags" Target="../tags/tag226.xml"/><Relationship Id="rId15" Type="http://schemas.openxmlformats.org/officeDocument/2006/relationships/image" Target="../media/image466.png"/><Relationship Id="rId10" Type="http://schemas.openxmlformats.org/officeDocument/2006/relationships/image" Target="../media/image461.jpeg"/><Relationship Id="rId4" Type="http://schemas.openxmlformats.org/officeDocument/2006/relationships/tags" Target="../tags/tag225.xml"/><Relationship Id="rId9" Type="http://schemas.openxmlformats.org/officeDocument/2006/relationships/image" Target="../media/image460.jpeg"/><Relationship Id="rId14" Type="http://schemas.openxmlformats.org/officeDocument/2006/relationships/image" Target="../media/image4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w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9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emf"/><Relationship Id="rId7" Type="http://schemas.openxmlformats.org/officeDocument/2006/relationships/image" Target="../media/image47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7.jpeg"/><Relationship Id="rId4" Type="http://schemas.openxmlformats.org/officeDocument/2006/relationships/image" Target="../media/image4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7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14.jpeg"/><Relationship Id="rId18" Type="http://schemas.openxmlformats.org/officeDocument/2006/relationships/image" Target="../media/image119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3.jpeg"/><Relationship Id="rId17" Type="http://schemas.openxmlformats.org/officeDocument/2006/relationships/image" Target="../media/image118.png"/><Relationship Id="rId2" Type="http://schemas.openxmlformats.org/officeDocument/2006/relationships/tags" Target="../tags/tag12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12.jpeg"/><Relationship Id="rId5" Type="http://schemas.openxmlformats.org/officeDocument/2006/relationships/tags" Target="../tags/tag15.xml"/><Relationship Id="rId15" Type="http://schemas.openxmlformats.org/officeDocument/2006/relationships/image" Target="../media/image116.jpeg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120.png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1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tags" Target="../tags/tag230.xml"/><Relationship Id="rId7" Type="http://schemas.openxmlformats.org/officeDocument/2006/relationships/notesSlide" Target="../notesSlides/notesSlide80.xml"/><Relationship Id="rId12" Type="http://schemas.openxmlformats.org/officeDocument/2006/relationships/image" Target="../media/image486.emf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85.png"/><Relationship Id="rId5" Type="http://schemas.openxmlformats.org/officeDocument/2006/relationships/tags" Target="../tags/tag232.xml"/><Relationship Id="rId10" Type="http://schemas.openxmlformats.org/officeDocument/2006/relationships/image" Target="../media/image484.png"/><Relationship Id="rId4" Type="http://schemas.openxmlformats.org/officeDocument/2006/relationships/tags" Target="../tags/tag231.xml"/><Relationship Id="rId9" Type="http://schemas.openxmlformats.org/officeDocument/2006/relationships/image" Target="../media/image48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3.xml"/><Relationship Id="rId4" Type="http://schemas.openxmlformats.org/officeDocument/2006/relationships/image" Target="../media/image486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4.png"/><Relationship Id="rId5" Type="http://schemas.openxmlformats.org/officeDocument/2006/relationships/image" Target="../media/image493.jpeg"/><Relationship Id="rId4" Type="http://schemas.openxmlformats.org/officeDocument/2006/relationships/image" Target="../media/image492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4.xml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0.emf"/><Relationship Id="rId5" Type="http://schemas.openxmlformats.org/officeDocument/2006/relationships/image" Target="../media/image499.emf"/><Relationship Id="rId4" Type="http://schemas.openxmlformats.org/officeDocument/2006/relationships/image" Target="../media/image498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13" Type="http://schemas.openxmlformats.org/officeDocument/2006/relationships/notesSlide" Target="../notesSlides/notesSlide87.xml"/><Relationship Id="rId18" Type="http://schemas.openxmlformats.org/officeDocument/2006/relationships/image" Target="../media/image504.png"/><Relationship Id="rId3" Type="http://schemas.openxmlformats.org/officeDocument/2006/relationships/tags" Target="../tags/tag237.xml"/><Relationship Id="rId21" Type="http://schemas.openxmlformats.org/officeDocument/2006/relationships/image" Target="../media/image507.png"/><Relationship Id="rId7" Type="http://schemas.openxmlformats.org/officeDocument/2006/relationships/tags" Target="../tags/tag241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503.png"/><Relationship Id="rId2" Type="http://schemas.openxmlformats.org/officeDocument/2006/relationships/tags" Target="../tags/tag236.xml"/><Relationship Id="rId16" Type="http://schemas.openxmlformats.org/officeDocument/2006/relationships/image" Target="../media/image502.png"/><Relationship Id="rId20" Type="http://schemas.openxmlformats.org/officeDocument/2006/relationships/image" Target="../media/image506.png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tags" Target="../tags/tag245.xml"/><Relationship Id="rId24" Type="http://schemas.openxmlformats.org/officeDocument/2006/relationships/image" Target="../media/image510.png"/><Relationship Id="rId5" Type="http://schemas.openxmlformats.org/officeDocument/2006/relationships/tags" Target="../tags/tag239.xml"/><Relationship Id="rId15" Type="http://schemas.openxmlformats.org/officeDocument/2006/relationships/image" Target="../media/image501.png"/><Relationship Id="rId23" Type="http://schemas.openxmlformats.org/officeDocument/2006/relationships/image" Target="../media/image509.png"/><Relationship Id="rId10" Type="http://schemas.openxmlformats.org/officeDocument/2006/relationships/tags" Target="../tags/tag244.xml"/><Relationship Id="rId19" Type="http://schemas.openxmlformats.org/officeDocument/2006/relationships/image" Target="../media/image505.png"/><Relationship Id="rId4" Type="http://schemas.openxmlformats.org/officeDocument/2006/relationships/tags" Target="../tags/tag238.xml"/><Relationship Id="rId9" Type="http://schemas.openxmlformats.org/officeDocument/2006/relationships/tags" Target="../tags/tag243.xml"/><Relationship Id="rId14" Type="http://schemas.openxmlformats.org/officeDocument/2006/relationships/image" Target="../media/image182.png"/><Relationship Id="rId22" Type="http://schemas.openxmlformats.org/officeDocument/2006/relationships/image" Target="../media/image50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13" Type="http://schemas.openxmlformats.org/officeDocument/2006/relationships/image" Target="../media/image516.png"/><Relationship Id="rId18" Type="http://schemas.openxmlformats.org/officeDocument/2006/relationships/image" Target="../media/image117.png"/><Relationship Id="rId3" Type="http://schemas.openxmlformats.org/officeDocument/2006/relationships/tags" Target="../tags/tag248.xml"/><Relationship Id="rId21" Type="http://schemas.openxmlformats.org/officeDocument/2006/relationships/image" Target="../media/image121.png"/><Relationship Id="rId7" Type="http://schemas.openxmlformats.org/officeDocument/2006/relationships/notesSlide" Target="../notesSlides/notesSlide88.xml"/><Relationship Id="rId12" Type="http://schemas.openxmlformats.org/officeDocument/2006/relationships/image" Target="../media/image515.png"/><Relationship Id="rId17" Type="http://schemas.openxmlformats.org/officeDocument/2006/relationships/image" Target="../media/image520.png"/><Relationship Id="rId2" Type="http://schemas.openxmlformats.org/officeDocument/2006/relationships/tags" Target="../tags/tag247.xml"/><Relationship Id="rId16" Type="http://schemas.openxmlformats.org/officeDocument/2006/relationships/image" Target="../media/image519.png"/><Relationship Id="rId20" Type="http://schemas.openxmlformats.org/officeDocument/2006/relationships/image" Target="../media/image119.png"/><Relationship Id="rId1" Type="http://schemas.openxmlformats.org/officeDocument/2006/relationships/tags" Target="../tags/tag24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14.png"/><Relationship Id="rId5" Type="http://schemas.openxmlformats.org/officeDocument/2006/relationships/tags" Target="../tags/tag250.xml"/><Relationship Id="rId15" Type="http://schemas.openxmlformats.org/officeDocument/2006/relationships/image" Target="../media/image518.png"/><Relationship Id="rId10" Type="http://schemas.openxmlformats.org/officeDocument/2006/relationships/image" Target="../media/image513.png"/><Relationship Id="rId19" Type="http://schemas.openxmlformats.org/officeDocument/2006/relationships/image" Target="../media/image118.png"/><Relationship Id="rId4" Type="http://schemas.openxmlformats.org/officeDocument/2006/relationships/tags" Target="../tags/tag249.xml"/><Relationship Id="rId9" Type="http://schemas.openxmlformats.org/officeDocument/2006/relationships/image" Target="../media/image512.png"/><Relationship Id="rId14" Type="http://schemas.openxmlformats.org/officeDocument/2006/relationships/image" Target="../media/image5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image" Target="../media/image522.png"/><Relationship Id="rId5" Type="http://schemas.openxmlformats.org/officeDocument/2006/relationships/image" Target="../media/image521.png"/><Relationship Id="rId4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123.png"/><Relationship Id="rId18" Type="http://schemas.openxmlformats.org/officeDocument/2006/relationships/image" Target="../media/image128.emf"/><Relationship Id="rId26" Type="http://schemas.openxmlformats.org/officeDocument/2006/relationships/image" Target="../media/image136.png"/><Relationship Id="rId3" Type="http://schemas.openxmlformats.org/officeDocument/2006/relationships/tags" Target="../tags/tag21.xml"/><Relationship Id="rId21" Type="http://schemas.openxmlformats.org/officeDocument/2006/relationships/image" Target="../media/image131.png"/><Relationship Id="rId7" Type="http://schemas.openxmlformats.org/officeDocument/2006/relationships/tags" Target="../tags/tag25.xml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tags" Target="../tags/tag20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notesSlide" Target="../notesSlides/notesSlide9.xml"/><Relationship Id="rId24" Type="http://schemas.openxmlformats.org/officeDocument/2006/relationships/image" Target="../media/image134.png"/><Relationship Id="rId5" Type="http://schemas.openxmlformats.org/officeDocument/2006/relationships/tags" Target="../tags/tag23.xml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29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13" Type="http://schemas.openxmlformats.org/officeDocument/2006/relationships/image" Target="../media/image517.png"/><Relationship Id="rId3" Type="http://schemas.openxmlformats.org/officeDocument/2006/relationships/tags" Target="../tags/tag255.xml"/><Relationship Id="rId7" Type="http://schemas.openxmlformats.org/officeDocument/2006/relationships/image" Target="../media/image524.png"/><Relationship Id="rId12" Type="http://schemas.openxmlformats.org/officeDocument/2006/relationships/image" Target="../media/image516.png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523.png"/><Relationship Id="rId11" Type="http://schemas.openxmlformats.org/officeDocument/2006/relationships/image" Target="../media/image515.png"/><Relationship Id="rId5" Type="http://schemas.openxmlformats.org/officeDocument/2006/relationships/notesSlide" Target="../notesSlides/notesSlide90.xml"/><Relationship Id="rId15" Type="http://schemas.openxmlformats.org/officeDocument/2006/relationships/image" Target="../media/image519.png"/><Relationship Id="rId10" Type="http://schemas.openxmlformats.org/officeDocument/2006/relationships/image" Target="../media/image514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13.png"/><Relationship Id="rId14" Type="http://schemas.openxmlformats.org/officeDocument/2006/relationships/image" Target="../media/image51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7.png"/><Relationship Id="rId4" Type="http://schemas.openxmlformats.org/officeDocument/2006/relationships/image" Target="../media/image5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0.emf"/><Relationship Id="rId4" Type="http://schemas.openxmlformats.org/officeDocument/2006/relationships/image" Target="../media/image529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3" Type="http://schemas.openxmlformats.org/officeDocument/2006/relationships/image" Target="../media/image532.png"/><Relationship Id="rId7" Type="http://schemas.openxmlformats.org/officeDocument/2006/relationships/image" Target="../media/image5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5.png"/><Relationship Id="rId5" Type="http://schemas.openxmlformats.org/officeDocument/2006/relationships/image" Target="../media/image534.png"/><Relationship Id="rId10" Type="http://schemas.openxmlformats.org/officeDocument/2006/relationships/image" Target="../media/image539.png"/><Relationship Id="rId4" Type="http://schemas.openxmlformats.org/officeDocument/2006/relationships/image" Target="../media/image533.png"/><Relationship Id="rId9" Type="http://schemas.openxmlformats.org/officeDocument/2006/relationships/image" Target="../media/image53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17"/>
          <p:cNvSpPr>
            <a:spLocks noChangeArrowheads="1"/>
          </p:cNvSpPr>
          <p:nvPr/>
        </p:nvSpPr>
        <p:spPr bwMode="auto">
          <a:xfrm>
            <a:off x="0" y="0"/>
            <a:ext cx="9144000" cy="264795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>
            <a:outerShdw blurRad="241300" dist="50800" dir="5400000" sx="101000" sy="101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80683" y="815550"/>
            <a:ext cx="9278471" cy="11430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800" b="1" i="1" dirty="0">
                <a:solidFill>
                  <a:schemeClr val="tx1"/>
                </a:solidFill>
              </a:rPr>
              <a:t>Low-dimensional Structures and Deep Models </a:t>
            </a:r>
            <a:br>
              <a:rPr lang="en-US" sz="2800" b="1" i="1" dirty="0">
                <a:solidFill>
                  <a:schemeClr val="tx1"/>
                </a:solidFill>
              </a:rPr>
            </a:br>
            <a:r>
              <a:rPr lang="en-US" sz="2800" b="1" i="1" dirty="0">
                <a:solidFill>
                  <a:schemeClr val="tx1"/>
                </a:solidFill>
              </a:rPr>
              <a:t>for High-dimensional (Visual) Data</a:t>
            </a:r>
            <a:endParaRPr lang="en-US" sz="3600" dirty="0"/>
          </a:p>
        </p:txBody>
      </p:sp>
      <p:sp>
        <p:nvSpPr>
          <p:cNvPr id="4107" name="Rectangle 15"/>
          <p:cNvSpPr>
            <a:spLocks noChangeArrowheads="1"/>
          </p:cNvSpPr>
          <p:nvPr/>
        </p:nvSpPr>
        <p:spPr bwMode="auto">
          <a:xfrm>
            <a:off x="958850" y="4702175"/>
            <a:ext cx="7772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</a:pPr>
            <a:endParaRPr lang="en-US" sz="280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-27710" y="2879029"/>
            <a:ext cx="9157642" cy="1565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Yi Ma</a:t>
            </a:r>
            <a:endParaRPr lang="en-US" sz="3200" b="1" kern="0" dirty="0">
              <a:solidFill>
                <a:srgbClr val="FF9933"/>
              </a:solidFill>
              <a:latin typeface="+mn-lt"/>
              <a:ea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b="1" kern="0" dirty="0">
              <a:solidFill>
                <a:srgbClr val="000000"/>
              </a:solidFill>
              <a:latin typeface="+mn-lt"/>
              <a:ea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000000"/>
                </a:solidFill>
                <a:latin typeface="+mn-lt"/>
                <a:ea typeface="+mn-ea"/>
              </a:rPr>
              <a:t>EECS Department, UC Berkeley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Emmanuel_Cand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581" y="4687983"/>
            <a:ext cx="1456681" cy="1456681"/>
          </a:xfrm>
          <a:prstGeom prst="rect">
            <a:avLst/>
          </a:prstGeom>
        </p:spPr>
      </p:pic>
      <p:pic>
        <p:nvPicPr>
          <p:cNvPr id="19" name="Picture 9" descr="Lin%20Zhouchen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9957" y="4697287"/>
            <a:ext cx="1092647" cy="14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0" descr="jw.jpg                                                         002BD39BMacintosh HD                   C2DA6778: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160" y="4697287"/>
            <a:ext cx="1181563" cy="145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http://research.microsoft.com/en-us/people/i/yasuma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5257" y="4692325"/>
            <a:ext cx="1447995" cy="1447995"/>
          </a:xfrm>
          <a:prstGeom prst="rect">
            <a:avLst/>
          </a:prstGeom>
          <a:noFill/>
        </p:spPr>
      </p:pic>
      <p:pic>
        <p:nvPicPr>
          <p:cNvPr id="23" name="Picture 2" descr="Profile Picture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5418" y="4692986"/>
            <a:ext cx="1019677" cy="145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-80683" y="6423205"/>
            <a:ext cx="9243533" cy="43815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r"/>
            <a:r>
              <a:rPr lang="en-US" dirty="0"/>
              <a:t>Dutch Mathematical Congress, April 4, 2018</a:t>
            </a:r>
          </a:p>
        </p:txBody>
      </p:sp>
      <p:pic>
        <p:nvPicPr>
          <p:cNvPr id="14" name="Picture 13" descr="xiaodong-li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85" y="4671528"/>
            <a:ext cx="1284962" cy="14664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/>
          <p:cNvSpPr/>
          <p:nvPr/>
        </p:nvSpPr>
        <p:spPr bwMode="auto">
          <a:xfrm>
            <a:off x="380998" y="876299"/>
            <a:ext cx="8537919" cy="5286375"/>
          </a:xfrm>
          <a:prstGeom prst="rect">
            <a:avLst/>
          </a:prstGeom>
          <a:ln w="25400" cap="flat" cmpd="thickThin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466725" y="923924"/>
            <a:ext cx="7534275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0000"/>
                </a:solidFill>
              </a:rPr>
              <a:t>Robust recovery:</a:t>
            </a: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Impossible</a:t>
            </a:r>
            <a:r>
              <a:rPr lang="en-US" dirty="0">
                <a:solidFill>
                  <a:srgbClr val="000000"/>
                </a:solidFill>
              </a:rPr>
              <a:t> in general (                      )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Well-posed</a:t>
            </a:r>
            <a:r>
              <a:rPr lang="en-US" dirty="0">
                <a:solidFill>
                  <a:srgbClr val="000000"/>
                </a:solidFill>
              </a:rPr>
              <a:t> if      is </a:t>
            </a:r>
            <a:r>
              <a:rPr lang="en-US" i="1" dirty="0">
                <a:solidFill>
                  <a:srgbClr val="000000"/>
                </a:solidFill>
              </a:rPr>
              <a:t>sparse,</a:t>
            </a:r>
            <a:r>
              <a:rPr lang="en-US" dirty="0">
                <a:solidFill>
                  <a:srgbClr val="000000"/>
                </a:solidFill>
              </a:rPr>
              <a:t> errors      not too dense, but still </a:t>
            </a:r>
            <a:r>
              <a:rPr lang="en-US" b="1" dirty="0">
                <a:solidFill>
                  <a:srgbClr val="000000"/>
                </a:solidFill>
              </a:rPr>
              <a:t>NP-hard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Tractable:</a:t>
            </a:r>
            <a:r>
              <a:rPr lang="en-US" dirty="0">
                <a:solidFill>
                  <a:srgbClr val="000000"/>
                </a:solidFill>
              </a:rPr>
              <a:t> via convex optimization: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          … if     is “nice” </a:t>
            </a:r>
            <a:r>
              <a:rPr lang="en-US" i="1" dirty="0">
                <a:solidFill>
                  <a:srgbClr val="000000"/>
                </a:solidFill>
              </a:rPr>
              <a:t>(cross and bouquet) </a:t>
            </a:r>
          </a:p>
          <a:p>
            <a:pPr lvl="1">
              <a:spcBef>
                <a:spcPts val="600"/>
              </a:spcBef>
            </a:pPr>
            <a:endParaRPr lang="en-US" sz="200" i="1" dirty="0">
              <a:solidFill>
                <a:srgbClr val="000000"/>
              </a:solidFill>
            </a:endParaRPr>
          </a:p>
          <a:p>
            <a:pPr lvl="1">
              <a:spcBef>
                <a:spcPts val="600"/>
              </a:spcBef>
            </a:pPr>
            <a:endParaRPr lang="en-US" sz="200" i="1" dirty="0">
              <a:solidFill>
                <a:srgbClr val="000000"/>
              </a:solidFill>
            </a:endParaRPr>
          </a:p>
          <a:p>
            <a:pPr lvl="1">
              <a:spcBef>
                <a:spcPts val="600"/>
              </a:spcBef>
            </a:pPr>
            <a:endParaRPr lang="en-US" sz="200" i="1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b="1" i="1" dirty="0">
                <a:solidFill>
                  <a:srgbClr val="000000"/>
                </a:solidFill>
              </a:rPr>
              <a:t>Hugely active area</a:t>
            </a:r>
            <a:r>
              <a:rPr lang="en-US" sz="1600" i="1" dirty="0">
                <a:solidFill>
                  <a:srgbClr val="000000"/>
                </a:solidFill>
              </a:rPr>
              <a:t>: Candès+Tao’05, Wright+Ma’10, Nguyen+Tran’11, Li ’11, also Zhang, Yang, Huang’11, Oymak+Tropp’15 etc…</a:t>
            </a:r>
            <a:endParaRPr lang="en-US" sz="2000" i="1" dirty="0">
              <a:solidFill>
                <a:srgbClr val="000000"/>
              </a:solidFill>
            </a:endParaRPr>
          </a:p>
        </p:txBody>
      </p:sp>
      <p:pic>
        <p:nvPicPr>
          <p:cNvPr id="31" name="Picture 3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78415" y="4730946"/>
            <a:ext cx="172471" cy="196057"/>
          </a:xfrm>
          <a:prstGeom prst="rect">
            <a:avLst/>
          </a:prstGeom>
          <a:noFill/>
          <a:ln/>
          <a:effectLst/>
        </p:spPr>
      </p:pic>
      <p:cxnSp>
        <p:nvCxnSpPr>
          <p:cNvPr id="37" name="Straight Connector 36"/>
          <p:cNvCxnSpPr/>
          <p:nvPr/>
        </p:nvCxnSpPr>
        <p:spPr bwMode="auto">
          <a:xfrm>
            <a:off x="381000" y="3438525"/>
            <a:ext cx="72485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87441" y="4113210"/>
            <a:ext cx="269764" cy="17247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38" name="Straight Connector 37"/>
          <p:cNvCxnSpPr/>
          <p:nvPr/>
        </p:nvCxnSpPr>
        <p:spPr bwMode="auto">
          <a:xfrm>
            <a:off x="381000" y="5303516"/>
            <a:ext cx="72485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31611" y="1008059"/>
            <a:ext cx="6271464" cy="24453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0" name="Picture 142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1188" y="1724025"/>
            <a:ext cx="688975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43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9438" y="1724025"/>
            <a:ext cx="118427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44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0163" y="1720850"/>
            <a:ext cx="67945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45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988" y="1671638"/>
            <a:ext cx="77628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67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688" y="2049463"/>
            <a:ext cx="207962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68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8925" y="2062163"/>
            <a:ext cx="1778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81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0500" y="2127250"/>
            <a:ext cx="177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50065" y="2703509"/>
            <a:ext cx="172471" cy="19605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10184" y="2698527"/>
            <a:ext cx="147832" cy="12270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47020" y="2698527"/>
            <a:ext cx="122209" cy="12220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2" name="Picture 41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38704" y="2722559"/>
            <a:ext cx="147239" cy="172270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48909" y="4111979"/>
            <a:ext cx="195568" cy="17204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P_tmp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366094" y="4398766"/>
            <a:ext cx="3291813" cy="26572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 descr="TP_tmp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59912" y="3733139"/>
            <a:ext cx="1256783" cy="192793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Recent related progress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58118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/>
          <p:cNvSpPr txBox="1">
            <a:spLocks/>
          </p:cNvSpPr>
          <p:nvPr/>
        </p:nvSpPr>
        <p:spPr bwMode="auto">
          <a:xfrm>
            <a:off x="532800" y="697858"/>
            <a:ext cx="7620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1800">
                <a:solidFill>
                  <a:srgbClr val="003366"/>
                </a:solidFill>
              </a:rPr>
              <a:t>The non-overlapping block size (for histogram) is 15x15. </a:t>
            </a:r>
            <a:endParaRPr lang="en-SG" sz="1800">
              <a:solidFill>
                <a:srgbClr val="003366"/>
              </a:solidFill>
            </a:endParaRPr>
          </a:p>
          <a:p>
            <a:pPr algn="l"/>
            <a:r>
              <a:rPr lang="en-SG" sz="1800">
                <a:solidFill>
                  <a:srgbClr val="003366"/>
                </a:solidFill>
              </a:rPr>
              <a:t>The dimension of the PCANet features are reduced to 1000 by a whitening PCA (WPCA). </a:t>
            </a:r>
          </a:p>
          <a:p>
            <a:pPr algn="l"/>
            <a:r>
              <a:rPr lang="en-SG" sz="1800">
                <a:solidFill>
                  <a:srgbClr val="003366"/>
                </a:solidFill>
              </a:rPr>
              <a:t>“Trn. CD” means trained with standard FERET CD dataset</a:t>
            </a:r>
          </a:p>
          <a:p>
            <a:pPr algn="l"/>
            <a:r>
              <a:rPr lang="en-SG" sz="1800">
                <a:solidFill>
                  <a:srgbClr val="003366"/>
                </a:solidFill>
              </a:rPr>
              <a:t>The NN classifier with cosine distance is used.</a:t>
            </a:r>
          </a:p>
          <a:p>
            <a:pPr algn="l"/>
            <a:endParaRPr lang="en-SG" sz="1800" dirty="0">
              <a:solidFill>
                <a:srgbClr val="003366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680" y="2437586"/>
            <a:ext cx="6488608" cy="3809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6486445" y="5864083"/>
            <a:ext cx="1209821" cy="422030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PCANet</a:t>
            </a:r>
            <a:r>
              <a:rPr kumimoji="1" lang="en-US" altLang="zh-CN" dirty="0"/>
              <a:t> – Test on NIST FERET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PCANet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Chan and Ma et. al. in IEEE Trans. On Image Processing 2015</a:t>
            </a:r>
          </a:p>
        </p:txBody>
      </p:sp>
    </p:spTree>
    <p:extLst>
      <p:ext uri="{BB962C8B-B14F-4D97-AF65-F5344CB8AC3E}">
        <p14:creationId xmlns:p14="http://schemas.microsoft.com/office/powerpoint/2010/main" val="24986570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66480" y="1010598"/>
            <a:ext cx="4874408" cy="485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SG" sz="2400" dirty="0">
                <a:solidFill>
                  <a:srgbClr val="003366"/>
                </a:solidFill>
              </a:rPr>
              <a:t>LFW contains 13,233 face images of 5,749 individuals, collected from the web. </a:t>
            </a:r>
          </a:p>
          <a:p>
            <a:pPr algn="l"/>
            <a:r>
              <a:rPr lang="en-US" sz="2400" dirty="0">
                <a:solidFill>
                  <a:srgbClr val="003366"/>
                </a:solidFill>
              </a:rPr>
              <a:t>We use LFW-a [aligned version]. </a:t>
            </a:r>
            <a:endParaRPr lang="en-SG" sz="2400" dirty="0">
              <a:solidFill>
                <a:srgbClr val="003366"/>
              </a:solidFill>
            </a:endParaRPr>
          </a:p>
          <a:p>
            <a:pPr algn="l"/>
            <a:r>
              <a:rPr lang="en-US" sz="2400" i="1" dirty="0">
                <a:solidFill>
                  <a:srgbClr val="003366"/>
                </a:solidFill>
              </a:rPr>
              <a:t>“Unsupervised” </a:t>
            </a:r>
            <a:r>
              <a:rPr lang="en-US" sz="2400" dirty="0">
                <a:solidFill>
                  <a:srgbClr val="003366"/>
                </a:solidFill>
              </a:rPr>
              <a:t>setting. </a:t>
            </a:r>
            <a:endParaRPr lang="en-SG" sz="2400" dirty="0">
              <a:solidFill>
                <a:srgbClr val="003366"/>
              </a:solidFill>
            </a:endParaRPr>
          </a:p>
          <a:p>
            <a:pPr lvl="1" algn="l"/>
            <a:r>
              <a:rPr lang="en-SG" sz="2000" dirty="0">
                <a:solidFill>
                  <a:srgbClr val="003366"/>
                </a:solidFill>
              </a:rPr>
              <a:t>View 1 dataset is used to learn the PCA filters and the projection matrix of the WPCA, and to decide a matching threshold. </a:t>
            </a:r>
          </a:p>
          <a:p>
            <a:pPr lvl="1" algn="l"/>
            <a:r>
              <a:rPr lang="en-SG" sz="2000" dirty="0">
                <a:solidFill>
                  <a:srgbClr val="003366"/>
                </a:solidFill>
              </a:rPr>
              <a:t>the trained PCANet is applied to View 2 dataset, 10 subsets of pairs.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3816" y="1049305"/>
            <a:ext cx="1668850" cy="429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1608" y="1035616"/>
            <a:ext cx="1683141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78772" y="5629022"/>
            <a:ext cx="1917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3366"/>
                </a:solidFill>
              </a:rPr>
              <a:t>Mismatched pairs</a:t>
            </a:r>
            <a:endParaRPr lang="en-SG" sz="1600" b="1" dirty="0">
              <a:solidFill>
                <a:srgbClr val="0033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85886" y="5629022"/>
            <a:ext cx="1564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3366"/>
                </a:solidFill>
              </a:rPr>
              <a:t>Matched pairs</a:t>
            </a:r>
            <a:endParaRPr lang="en-SG" sz="1600" b="1" dirty="0">
              <a:solidFill>
                <a:srgbClr val="003366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PCANet</a:t>
            </a:r>
            <a:r>
              <a:rPr kumimoji="1" lang="en-US" altLang="zh-CN" dirty="0"/>
              <a:t> – Test on LFW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PCANet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Chan and Ma et. al. in IEEE Trans. On Image Processing 2015</a:t>
            </a:r>
          </a:p>
        </p:txBody>
      </p:sp>
    </p:spTree>
    <p:extLst>
      <p:ext uri="{BB962C8B-B14F-4D97-AF65-F5344CB8AC3E}">
        <p14:creationId xmlns:p14="http://schemas.microsoft.com/office/powerpoint/2010/main" val="26095652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95536" y="756384"/>
            <a:ext cx="8064896" cy="298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SG" sz="1800">
                <a:solidFill>
                  <a:srgbClr val="003366"/>
                </a:solidFill>
              </a:rPr>
              <a:t>PCANet parameters: the filter size k1 = k2 = 7, the number of filters L1 = L2 = 8, and block size is 15x13.  </a:t>
            </a:r>
          </a:p>
          <a:p>
            <a:pPr algn="l"/>
            <a:r>
              <a:rPr lang="en-SG" sz="1800">
                <a:solidFill>
                  <a:srgbClr val="003366"/>
                </a:solidFill>
              </a:rPr>
              <a:t>The features of PCANet-1 and PCANet-2 are projected onto 400 and 3,200 dimensions, respectively.</a:t>
            </a:r>
          </a:p>
          <a:p>
            <a:pPr algn="l"/>
            <a:r>
              <a:rPr lang="en-SG" sz="1800">
                <a:solidFill>
                  <a:srgbClr val="003366"/>
                </a:solidFill>
              </a:rPr>
              <a:t>“sqrt” means PCA features followed with a square-root operation.</a:t>
            </a:r>
          </a:p>
          <a:p>
            <a:pPr algn="l"/>
            <a:r>
              <a:rPr lang="en-SG" sz="1800">
                <a:solidFill>
                  <a:srgbClr val="003366"/>
                </a:solidFill>
              </a:rPr>
              <a:t>We use NN classifier with cosine distance.</a:t>
            </a:r>
            <a:endParaRPr lang="en-SG" sz="1800" dirty="0">
              <a:solidFill>
                <a:srgbClr val="003366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3800" y="2817603"/>
            <a:ext cx="5760640" cy="334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PCANet</a:t>
            </a:r>
            <a:r>
              <a:rPr kumimoji="1" lang="en-US" altLang="zh-CN" dirty="0"/>
              <a:t> – Test on LFW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PCANet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Chan and Ma et. al. in IEEE Trans. On Image Processing 2015</a:t>
            </a:r>
          </a:p>
        </p:txBody>
      </p:sp>
    </p:spTree>
    <p:extLst>
      <p:ext uri="{BB962C8B-B14F-4D97-AF65-F5344CB8AC3E}">
        <p14:creationId xmlns:p14="http://schemas.microsoft.com/office/powerpoint/2010/main" val="21078228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6"/>
          <p:cNvSpPr txBox="1">
            <a:spLocks noChangeArrowheads="1"/>
          </p:cNvSpPr>
          <p:nvPr/>
        </p:nvSpPr>
        <p:spPr bwMode="auto">
          <a:xfrm>
            <a:off x="228600" y="666750"/>
            <a:ext cx="8867775" cy="306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sz="2000" i="1" dirty="0">
                <a:solidFill>
                  <a:srgbClr val="FF0000"/>
                </a:solidFill>
              </a:rPr>
              <a:t>From Supervised to Unsupervised Learning, 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</a:rPr>
              <a:t>From One Subspace to Multiple Subspaces.</a:t>
            </a:r>
          </a:p>
          <a:p>
            <a:pPr marL="342900" indent="-342900">
              <a:spcBef>
                <a:spcPct val="50000"/>
              </a:spcBef>
            </a:pPr>
            <a:endParaRPr lang="en-US" b="1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50000"/>
              </a:spcBef>
            </a:pPr>
            <a:r>
              <a:rPr lang="en-US" b="1" dirty="0">
                <a:solidFill>
                  <a:srgbClr val="000000"/>
                </a:solidFill>
              </a:rPr>
              <a:t>A recent book: </a:t>
            </a:r>
          </a:p>
          <a:p>
            <a:pPr marL="342900" indent="-342900">
              <a:spcBef>
                <a:spcPct val="50000"/>
              </a:spcBef>
              <a:buFont typeface="Arial"/>
              <a:buChar char="•"/>
            </a:pPr>
            <a:r>
              <a:rPr lang="en-US" b="1" i="1" dirty="0">
                <a:solidFill>
                  <a:srgbClr val="000000"/>
                </a:solidFill>
              </a:rPr>
              <a:t>Generalized Principal Component Analysis</a:t>
            </a:r>
          </a:p>
          <a:p>
            <a:pPr marL="342900" indent="-342900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      R. Vidal, Yi Ma, S. </a:t>
            </a:r>
            <a:r>
              <a:rPr lang="en-US" dirty="0" err="1">
                <a:solidFill>
                  <a:srgbClr val="000000"/>
                </a:solidFill>
              </a:rPr>
              <a:t>Sastry</a:t>
            </a:r>
            <a:r>
              <a:rPr lang="en-US" dirty="0">
                <a:solidFill>
                  <a:srgbClr val="000000"/>
                </a:solidFill>
              </a:rPr>
              <a:t>, Springer 2016</a:t>
            </a:r>
            <a:endParaRPr lang="en-US" dirty="0"/>
          </a:p>
          <a:p>
            <a:pPr marL="342900" indent="-342900">
              <a:spcBef>
                <a:spcPct val="50000"/>
              </a:spcBef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6567" name="Text Box 11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6568" name="Text Box 12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6569" name="Text Box 13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sp>
        <p:nvSpPr>
          <p:cNvPr id="66570" name="Text Box 14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1" name="Picture 10" descr="Macintosh HD:Users:yima:Desktop:978038787810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052" y="2847474"/>
            <a:ext cx="2339474" cy="3462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39269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6"/>
          <p:cNvSpPr txBox="1">
            <a:spLocks noChangeArrowheads="1"/>
          </p:cNvSpPr>
          <p:nvPr/>
        </p:nvSpPr>
        <p:spPr bwMode="auto">
          <a:xfrm>
            <a:off x="228600" y="640014"/>
            <a:ext cx="8867775" cy="358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0000"/>
                </a:solidFill>
              </a:rPr>
              <a:t>Core References: </a:t>
            </a:r>
            <a:endParaRPr lang="en-US" b="1" i="1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i="1" dirty="0">
                <a:solidFill>
                  <a:srgbClr val="000000"/>
                </a:solidFill>
              </a:rPr>
              <a:t>Robust Principal Component Analysis</a:t>
            </a:r>
            <a:r>
              <a:rPr lang="en-US" sz="1600" dirty="0">
                <a:solidFill>
                  <a:srgbClr val="000000"/>
                </a:solidFill>
              </a:rPr>
              <a:t>? Candes, Li, Ma, Wright, Journal of the ACM, 2011.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i="1" dirty="0">
                <a:solidFill>
                  <a:srgbClr val="000000"/>
                </a:solidFill>
              </a:rPr>
              <a:t>TILT: Transform Invariant Low-rank Textures, </a:t>
            </a:r>
            <a:r>
              <a:rPr lang="en-US" sz="1600" dirty="0">
                <a:solidFill>
                  <a:srgbClr val="000000"/>
                </a:solidFill>
              </a:rPr>
              <a:t>Zhang, Liang, Ganesh, and Ma, IJCV 2012.</a:t>
            </a:r>
          </a:p>
          <a:p>
            <a:pPr marL="342900" indent="-342900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i="1" dirty="0">
                <a:solidFill>
                  <a:srgbClr val="000000"/>
                </a:solidFill>
              </a:rPr>
              <a:t>Compressive Principal Component Pursuit</a:t>
            </a:r>
            <a:r>
              <a:rPr lang="en-US" sz="1600" dirty="0">
                <a:solidFill>
                  <a:srgbClr val="000000"/>
                </a:solidFill>
              </a:rPr>
              <a:t>, Wright, Ganesh, Min, and Ma, IMA I&amp;I 2013.</a:t>
            </a:r>
            <a:endParaRPr lang="en-US" b="1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50000"/>
              </a:spcBef>
            </a:pPr>
            <a:r>
              <a:rPr lang="en-US" b="1" dirty="0">
                <a:solidFill>
                  <a:srgbClr val="000000"/>
                </a:solidFill>
              </a:rPr>
              <a:t>Website (codes, applications, &amp; references):</a:t>
            </a:r>
          </a:p>
          <a:p>
            <a:pPr marL="342900" indent="-342900">
              <a:spcBef>
                <a:spcPct val="50000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50000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50000"/>
              </a:spcBef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50000"/>
              </a:spcBef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6567" name="Text Box 11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6568" name="Text Box 12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6569" name="Text Box 13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sp>
        <p:nvSpPr>
          <p:cNvPr id="66570" name="Text Box 14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1195328" y="2602783"/>
            <a:ext cx="6376146" cy="585542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http://perception.csl.illinois.edu/matrix-rank/home.html</a:t>
            </a:r>
            <a:r>
              <a:rPr lang="en-US" sz="2000" dirty="0"/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012" y="3221792"/>
            <a:ext cx="2366038" cy="318235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27262" y="3724530"/>
            <a:ext cx="49864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A New Graduate Textbook: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i="1" dirty="0">
                <a:solidFill>
                  <a:srgbClr val="000000"/>
                </a:solidFill>
              </a:rPr>
              <a:t>High-Dimensional Data Analysis with Sparse and Low-Dimensional Models</a:t>
            </a:r>
          </a:p>
          <a:p>
            <a:r>
              <a:rPr lang="en-US" dirty="0">
                <a:solidFill>
                  <a:srgbClr val="000000"/>
                </a:solidFill>
              </a:rPr>
              <a:t>-- Theory, Algorithms, Applications</a:t>
            </a:r>
          </a:p>
        </p:txBody>
      </p:sp>
    </p:spTree>
    <p:extLst>
      <p:ext uri="{BB962C8B-B14F-4D97-AF65-F5344CB8AC3E}">
        <p14:creationId xmlns:p14="http://schemas.microsoft.com/office/powerpoint/2010/main" val="21121895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678"/>
          <a:stretch/>
        </p:blipFill>
        <p:spPr bwMode="auto">
          <a:xfrm>
            <a:off x="393656" y="771250"/>
            <a:ext cx="1767887" cy="170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Cloud 44"/>
          <p:cNvSpPr/>
          <p:nvPr/>
        </p:nvSpPr>
        <p:spPr bwMode="auto">
          <a:xfrm>
            <a:off x="2857500" y="2105025"/>
            <a:ext cx="3486150" cy="2114549"/>
          </a:xfrm>
          <a:prstGeom prst="cloud">
            <a:avLst/>
          </a:prstGeom>
          <a:solidFill>
            <a:schemeClr val="tx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accent4">
                  <a:lumMod val="25000"/>
                </a:schemeClr>
              </a:solidFill>
              <a:effectLst/>
              <a:latin typeface="Arial" charset="0"/>
              <a:ea typeface="ＭＳ Ｐゴシック" pitchFamily="-112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accent4">
                    <a:lumMod val="25000"/>
                  </a:schemeClr>
                </a:solidFill>
                <a:effectLst/>
                <a:latin typeface="Arial" charset="0"/>
                <a:ea typeface="ＭＳ Ｐゴシック" pitchFamily="-112" charset="-128"/>
              </a:rPr>
              <a:t>Cloud Computing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4">
                    <a:lumMod val="25000"/>
                  </a:schemeClr>
                </a:solidFill>
              </a:rPr>
              <a:t>(parallel, distributed, scalable platforms)</a:t>
            </a:r>
          </a:p>
        </p:txBody>
      </p:sp>
      <p:sp>
        <p:nvSpPr>
          <p:cNvPr id="49" name="Lightning Bolt 48"/>
          <p:cNvSpPr/>
          <p:nvPr/>
        </p:nvSpPr>
        <p:spPr bwMode="auto">
          <a:xfrm>
            <a:off x="3867150" y="1400176"/>
            <a:ext cx="942975" cy="933450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9" name="Lightning Bolt 78"/>
          <p:cNvSpPr/>
          <p:nvPr/>
        </p:nvSpPr>
        <p:spPr bwMode="auto">
          <a:xfrm flipV="1">
            <a:off x="4019550" y="4076701"/>
            <a:ext cx="942975" cy="933450"/>
          </a:xfrm>
          <a:prstGeom prst="lightningBol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0" name="Right Arrow 79"/>
          <p:cNvSpPr/>
          <p:nvPr/>
        </p:nvSpPr>
        <p:spPr bwMode="auto">
          <a:xfrm>
            <a:off x="2047875" y="2886075"/>
            <a:ext cx="866775" cy="47625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195686" y="630406"/>
            <a:ext cx="4903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Mathematical Theory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(high-dimensional statistics, convex geometry,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measure concentration, </a:t>
            </a:r>
            <a:r>
              <a:rPr lang="en-US" dirty="0" err="1">
                <a:solidFill>
                  <a:srgbClr val="000000"/>
                </a:solidFill>
              </a:rPr>
              <a:t>combinatorics</a:t>
            </a:r>
            <a:r>
              <a:rPr lang="en-US" dirty="0">
                <a:solidFill>
                  <a:srgbClr val="000000"/>
                </a:solidFill>
              </a:rPr>
              <a:t>…)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203266" y="5048250"/>
            <a:ext cx="4724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Computational Methods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(convex optimization, first-order algorithms,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random sampling, deep networks…)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-142178" y="2667000"/>
            <a:ext cx="25314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BIG DATA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(images, videos,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voices, texts,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biomedical, geospatial,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consumer data…)</a:t>
            </a:r>
          </a:p>
        </p:txBody>
      </p:sp>
      <p:sp>
        <p:nvSpPr>
          <p:cNvPr id="85" name="Right Arrow 84"/>
          <p:cNvSpPr/>
          <p:nvPr/>
        </p:nvSpPr>
        <p:spPr bwMode="auto">
          <a:xfrm>
            <a:off x="6067425" y="2857500"/>
            <a:ext cx="866775" cy="47625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660232" y="2924944"/>
            <a:ext cx="25186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Applications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&amp; Services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(data processing,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analysis, compression,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knowledge discovery,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search, recognition…)</a:t>
            </a:r>
          </a:p>
        </p:txBody>
      </p:sp>
      <p:pic>
        <p:nvPicPr>
          <p:cNvPr id="17" name="Picture 3" descr="C:\Users\John\Desktop\LRS_EJC\Figures\hall\D200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71154" y="4167633"/>
            <a:ext cx="902489" cy="91614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18" name="Picture 17" descr="faces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649" y="4338206"/>
            <a:ext cx="893459" cy="900279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6492" y="4883880"/>
            <a:ext cx="1609782" cy="138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bindapple.com/wp-content/uploads/2010/09/apple-iphone-apps-3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280" y="1772816"/>
            <a:ext cx="1804738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6504" y="4481166"/>
            <a:ext cx="1022293" cy="985182"/>
          </a:xfrm>
          <a:prstGeom prst="rect">
            <a:avLst/>
          </a:prstGeom>
          <a:solidFill>
            <a:schemeClr val="tx1"/>
          </a:solidFill>
          <a:ln/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Perfect Storm… 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34338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6"/>
          <p:cNvSpPr txBox="1">
            <a:spLocks noChangeArrowheads="1"/>
          </p:cNvSpPr>
          <p:nvPr/>
        </p:nvSpPr>
        <p:spPr bwMode="auto">
          <a:xfrm>
            <a:off x="121656" y="813798"/>
            <a:ext cx="8867775" cy="325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b="1" dirty="0">
                <a:solidFill>
                  <a:srgbClr val="000000"/>
                </a:solidFill>
              </a:rPr>
              <a:t>Colleagues:                                                         Students:</a:t>
            </a:r>
            <a:endParaRPr lang="en-US" sz="500" dirty="0">
              <a:solidFill>
                <a:srgbClr val="000000"/>
              </a:solidFill>
            </a:endParaRP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Prof. Emmanuel </a:t>
            </a:r>
            <a:r>
              <a:rPr lang="en-US" sz="1600" dirty="0" err="1">
                <a:solidFill>
                  <a:srgbClr val="000000"/>
                </a:solidFill>
              </a:rPr>
              <a:t>Candes</a:t>
            </a:r>
            <a:r>
              <a:rPr lang="en-US" sz="1600" dirty="0">
                <a:solidFill>
                  <a:srgbClr val="000000"/>
                </a:solidFill>
              </a:rPr>
              <a:t> (Stanford)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Prof. Zhouchen Lin (MSRA, now Peking Univ.)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Prof. </a:t>
            </a:r>
            <a:r>
              <a:rPr lang="en-US" sz="1600" dirty="0" err="1">
                <a:solidFill>
                  <a:srgbClr val="000000"/>
                </a:solidFill>
              </a:rPr>
              <a:t>Yasuyuki</a:t>
            </a:r>
            <a:r>
              <a:rPr lang="en-US" sz="1600" dirty="0">
                <a:solidFill>
                  <a:srgbClr val="000000"/>
                </a:solidFill>
              </a:rPr>
              <a:t> Matsushita (MSRA, now Osaka Univ.)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Prof. </a:t>
            </a:r>
            <a:r>
              <a:rPr lang="en-US" sz="1600" dirty="0" err="1">
                <a:solidFill>
                  <a:srgbClr val="000000"/>
                </a:solidFill>
              </a:rPr>
              <a:t>Shuicheng</a:t>
            </a:r>
            <a:r>
              <a:rPr lang="en-US" sz="1600" dirty="0">
                <a:solidFill>
                  <a:srgbClr val="000000"/>
                </a:solidFill>
              </a:rPr>
              <a:t> Yan (Na. Univ. Singapore)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Prof. Lei Zhang (HK </a:t>
            </a:r>
            <a:r>
              <a:rPr lang="en-US" sz="1600" dirty="0" err="1">
                <a:solidFill>
                  <a:srgbClr val="000000"/>
                </a:solidFill>
              </a:rPr>
              <a:t>Polytech</a:t>
            </a:r>
            <a:r>
              <a:rPr lang="en-US" sz="1600" dirty="0">
                <a:solidFill>
                  <a:srgbClr val="000000"/>
                </a:solidFill>
              </a:rPr>
              <a:t> Univ.)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Prof. </a:t>
            </a:r>
            <a:r>
              <a:rPr lang="en-US" sz="1600" dirty="0" err="1">
                <a:solidFill>
                  <a:srgbClr val="000000"/>
                </a:solidFill>
              </a:rPr>
              <a:t>Liangshen</a:t>
            </a:r>
            <a:r>
              <a:rPr lang="en-US" sz="1600" dirty="0">
                <a:solidFill>
                  <a:srgbClr val="000000"/>
                </a:solidFill>
              </a:rPr>
              <a:t> Zhuang (USTC)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Prof. </a:t>
            </a:r>
            <a:r>
              <a:rPr lang="en-US" sz="1600" dirty="0" err="1">
                <a:solidFill>
                  <a:srgbClr val="000000"/>
                </a:solidFill>
              </a:rPr>
              <a:t>Weisheng</a:t>
            </a:r>
            <a:r>
              <a:rPr lang="en-US" sz="1600" dirty="0">
                <a:solidFill>
                  <a:srgbClr val="000000"/>
                </a:solidFill>
              </a:rPr>
              <a:t> Dong (</a:t>
            </a:r>
            <a:r>
              <a:rPr lang="en-US" sz="1600" dirty="0" err="1">
                <a:solidFill>
                  <a:srgbClr val="000000"/>
                </a:solidFill>
              </a:rPr>
              <a:t>Xidian</a:t>
            </a:r>
            <a:r>
              <a:rPr lang="en-US" sz="1600" dirty="0">
                <a:solidFill>
                  <a:srgbClr val="000000"/>
                </a:solidFill>
              </a:rPr>
              <a:t> Univ., China)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Prof. </a:t>
            </a:r>
            <a:r>
              <a:rPr lang="en-US" sz="1600" dirty="0" err="1">
                <a:solidFill>
                  <a:srgbClr val="000000"/>
                </a:solidFill>
              </a:rPr>
              <a:t>Shenghua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Gao</a:t>
            </a:r>
            <a:r>
              <a:rPr lang="en-US" sz="1600" dirty="0">
                <a:solidFill>
                  <a:srgbClr val="000000"/>
                </a:solidFill>
              </a:rPr>
              <a:t> (</a:t>
            </a:r>
            <a:r>
              <a:rPr lang="en-US" sz="1600" dirty="0" err="1">
                <a:solidFill>
                  <a:srgbClr val="000000"/>
                </a:solidFill>
              </a:rPr>
              <a:t>ShanghaiTech</a:t>
            </a:r>
            <a:r>
              <a:rPr lang="en-US" sz="1600" dirty="0">
                <a:solidFill>
                  <a:srgbClr val="000000"/>
                </a:solidFill>
              </a:rPr>
              <a:t> Univ., China)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Prof. Rene Vidal (Johns Hopkins Univ.)</a:t>
            </a:r>
          </a:p>
          <a:p>
            <a:pPr>
              <a:spcBef>
                <a:spcPct val="50000"/>
              </a:spcBef>
              <a:buFont typeface="Times" pitchFamily="-112" charset="0"/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6567" name="Text Box 11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6568" name="Text Box 12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6569" name="Text Box 13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sp>
        <p:nvSpPr>
          <p:cNvPr id="66570" name="Text Box 14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5088676" y="1204888"/>
            <a:ext cx="3993401" cy="3098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John Wright (UIUC, now Columbia)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</a:t>
            </a:r>
            <a:r>
              <a:rPr lang="en-US" sz="1600" dirty="0" err="1">
                <a:solidFill>
                  <a:srgbClr val="000000"/>
                </a:solidFill>
              </a:rPr>
              <a:t>Arvind</a:t>
            </a:r>
            <a:r>
              <a:rPr lang="en-US" sz="1600" dirty="0">
                <a:solidFill>
                  <a:srgbClr val="000000"/>
                </a:solidFill>
              </a:rPr>
              <a:t> Ganesh (UIUC, now Google)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Zhengdong Zhang (MSRA, now MIT)</a:t>
            </a:r>
            <a:endParaRPr lang="en-US" dirty="0"/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Xiao Liang (MSRA, Tsinghua University)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Xin Zhang (MSRA, Tsinghua University)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Kerui Min (UIUC, now </a:t>
            </a:r>
            <a:r>
              <a:rPr lang="en-US" sz="1600" dirty="0" err="1">
                <a:solidFill>
                  <a:srgbClr val="000000"/>
                </a:solidFill>
              </a:rPr>
              <a:t>BosonNLP</a:t>
            </a:r>
            <a:r>
              <a:rPr lang="en-US" sz="16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</a:t>
            </a:r>
            <a:r>
              <a:rPr lang="en-US" sz="1600" dirty="0" err="1">
                <a:solidFill>
                  <a:srgbClr val="000000"/>
                </a:solidFill>
              </a:rPr>
              <a:t>Zhihan</a:t>
            </a:r>
            <a:r>
              <a:rPr lang="en-US" sz="1600" dirty="0">
                <a:solidFill>
                  <a:srgbClr val="000000"/>
                </a:solidFill>
              </a:rPr>
              <a:t> Zhou (UIUC, now </a:t>
            </a:r>
            <a:r>
              <a:rPr lang="en-US" sz="1600" dirty="0" err="1">
                <a:solidFill>
                  <a:srgbClr val="000000"/>
                </a:solidFill>
              </a:rPr>
              <a:t>PennState</a:t>
            </a:r>
            <a:r>
              <a:rPr lang="en-US" sz="160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</a:t>
            </a:r>
            <a:r>
              <a:rPr lang="en-US" sz="1600" dirty="0" err="1">
                <a:solidFill>
                  <a:srgbClr val="000000"/>
                </a:solidFill>
              </a:rPr>
              <a:t>Hossein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Mobahi</a:t>
            </a:r>
            <a:r>
              <a:rPr lang="en-US" sz="1600" dirty="0">
                <a:solidFill>
                  <a:srgbClr val="000000"/>
                </a:solidFill>
              </a:rPr>
              <a:t> (UIUC, now Google)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</a:t>
            </a:r>
            <a:r>
              <a:rPr lang="en-US" sz="1600" dirty="0" err="1">
                <a:solidFill>
                  <a:srgbClr val="000000"/>
                </a:solidFill>
              </a:rPr>
              <a:t>Guangcan</a:t>
            </a:r>
            <a:r>
              <a:rPr lang="en-US" sz="1600" dirty="0">
                <a:solidFill>
                  <a:srgbClr val="000000"/>
                </a:solidFill>
              </a:rPr>
              <a:t> Liu (UIUC, now NUIST)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</a:t>
            </a:r>
            <a:r>
              <a:rPr lang="en-US" sz="1600" dirty="0" err="1">
                <a:solidFill>
                  <a:srgbClr val="000000"/>
                </a:solidFill>
              </a:rPr>
              <a:t>Xiaodong</a:t>
            </a:r>
            <a:r>
              <a:rPr lang="en-US" sz="1600" dirty="0">
                <a:solidFill>
                  <a:srgbClr val="000000"/>
                </a:solidFill>
              </a:rPr>
              <a:t> Li (Stanford, now UC Davis)</a:t>
            </a:r>
          </a:p>
          <a:p>
            <a:pPr>
              <a:lnSpc>
                <a:spcPct val="65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Carlos Fernandez (Stanford, now NYU)</a:t>
            </a:r>
          </a:p>
        </p:txBody>
      </p:sp>
      <p:pic>
        <p:nvPicPr>
          <p:cNvPr id="14" name="Picture 13" descr="Emmanuel_Cande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953" y="4687983"/>
            <a:ext cx="1456681" cy="1456681"/>
          </a:xfrm>
          <a:prstGeom prst="rect">
            <a:avLst/>
          </a:prstGeom>
        </p:spPr>
      </p:pic>
      <p:pic>
        <p:nvPicPr>
          <p:cNvPr id="15" name="Picture 9" descr="Lin%20Zhouchen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218" y="4697287"/>
            <a:ext cx="1092647" cy="14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 descr="jw.jpg                                                         002BD39BMacintosh HD                   C2DA6778: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996" y="4697287"/>
            <a:ext cx="1181563" cy="145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http://research.microsoft.com/en-us/people/i/yasuma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5257" y="4692325"/>
            <a:ext cx="1447995" cy="1447995"/>
          </a:xfrm>
          <a:prstGeom prst="rect">
            <a:avLst/>
          </a:prstGeom>
          <a:noFill/>
        </p:spPr>
      </p:pic>
      <p:pic>
        <p:nvPicPr>
          <p:cNvPr id="20" name="Picture 2" descr="Profile Picture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4440" y="4692986"/>
            <a:ext cx="1019677" cy="145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ACKNOWLEDGEMENT</a:t>
            </a:r>
          </a:p>
        </p:txBody>
      </p:sp>
      <p:pic>
        <p:nvPicPr>
          <p:cNvPr id="17" name="Picture 16" descr="xiaodong-li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85" y="4671528"/>
            <a:ext cx="1284962" cy="14664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-80683" y="6423205"/>
            <a:ext cx="9243533" cy="43815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r"/>
            <a:r>
              <a:rPr lang="en-US" dirty="0"/>
              <a:t>Dutch Mathematical Congress, April 4, 2018</a:t>
            </a:r>
          </a:p>
        </p:txBody>
      </p:sp>
    </p:spTree>
    <p:extLst>
      <p:ext uri="{BB962C8B-B14F-4D97-AF65-F5344CB8AC3E}">
        <p14:creationId xmlns:p14="http://schemas.microsoft.com/office/powerpoint/2010/main" val="11374042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ext Box 7"/>
          <p:cNvSpPr txBox="1">
            <a:spLocks noChangeArrowheads="1"/>
          </p:cNvSpPr>
          <p:nvPr/>
        </p:nvSpPr>
        <p:spPr bwMode="auto">
          <a:xfrm>
            <a:off x="2311400" y="1031875"/>
            <a:ext cx="5105400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800" dirty="0">
                <a:solidFill>
                  <a:srgbClr val="000000"/>
                </a:solidFill>
              </a:rPr>
              <a:t>Questions, please?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7588" name="Text Box 12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7589" name="Text Box 13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7590" name="Text Box 14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sp>
        <p:nvSpPr>
          <p:cNvPr id="67591" name="Text Box 15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400"/>
          </a:p>
        </p:txBody>
      </p:sp>
      <p:pic>
        <p:nvPicPr>
          <p:cNvPr id="79" name="Picture 7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06216" y="3887721"/>
            <a:ext cx="1953513" cy="240778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88932" y="3859147"/>
            <a:ext cx="2407780" cy="293749"/>
          </a:xfrm>
          <a:prstGeom prst="rect">
            <a:avLst/>
          </a:prstGeom>
          <a:noFill/>
          <a:ln/>
          <a:effectLst/>
        </p:spPr>
      </p:pic>
      <p:pic>
        <p:nvPicPr>
          <p:cNvPr id="80" name="Picture 3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313" y="2471967"/>
            <a:ext cx="296861" cy="33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3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2627221"/>
            <a:ext cx="290564" cy="125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TextBox 83"/>
          <p:cNvSpPr txBox="1"/>
          <p:nvPr/>
        </p:nvSpPr>
        <p:spPr>
          <a:xfrm>
            <a:off x="2609850" y="247883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</a:t>
            </a:r>
          </a:p>
        </p:txBody>
      </p:sp>
      <p:pic>
        <p:nvPicPr>
          <p:cNvPr id="85" name="Picture 17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0769" y="2591222"/>
            <a:ext cx="231883" cy="19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85" descr="A0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586" y="2059424"/>
            <a:ext cx="1281113" cy="1357313"/>
          </a:xfrm>
          <a:prstGeom prst="rect">
            <a:avLst/>
          </a:prstGeom>
        </p:spPr>
      </p:pic>
      <p:pic>
        <p:nvPicPr>
          <p:cNvPr id="87" name="Picture 86" descr="E0.jpg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767" y="2026262"/>
            <a:ext cx="1302377" cy="1379842"/>
          </a:xfrm>
          <a:prstGeom prst="rect">
            <a:avLst/>
          </a:prstGeom>
        </p:spPr>
      </p:pic>
      <p:pic>
        <p:nvPicPr>
          <p:cNvPr id="88" name="focus_3.avi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076325" y="2038852"/>
            <a:ext cx="1533525" cy="15335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763929" y="1651099"/>
            <a:ext cx="7972425" cy="2857500"/>
          </a:xfrm>
          <a:prstGeom prst="rect">
            <a:avLst/>
          </a:prstGeom>
          <a:solidFill>
            <a:schemeClr val="tx1">
              <a:alpha val="5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THANK YOU!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3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788" y="1860550"/>
            <a:ext cx="166687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5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4188" y="1825625"/>
            <a:ext cx="306387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6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1809750"/>
            <a:ext cx="2936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7" name="Text Box 23"/>
          <p:cNvSpPr txBox="1">
            <a:spLocks noChangeArrowheads="1"/>
          </p:cNvSpPr>
          <p:nvPr/>
        </p:nvSpPr>
        <p:spPr bwMode="auto">
          <a:xfrm>
            <a:off x="0" y="852487"/>
            <a:ext cx="38374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2000" b="0" dirty="0">
                <a:solidFill>
                  <a:srgbClr val="000000"/>
                </a:solidFill>
              </a:rPr>
              <a:t>Extended Yale B Database </a:t>
            </a:r>
          </a:p>
          <a:p>
            <a:pPr algn="ctr"/>
            <a:r>
              <a:rPr lang="en-US" sz="2000" b="0" dirty="0">
                <a:solidFill>
                  <a:srgbClr val="000000"/>
                </a:solidFill>
              </a:rPr>
              <a:t>(38 subjects)</a:t>
            </a:r>
          </a:p>
        </p:txBody>
      </p:sp>
      <p:sp>
        <p:nvSpPr>
          <p:cNvPr id="33808" name="Rectangle 41"/>
          <p:cNvSpPr>
            <a:spLocks noChangeArrowheads="1"/>
          </p:cNvSpPr>
          <p:nvPr/>
        </p:nvSpPr>
        <p:spPr bwMode="auto">
          <a:xfrm>
            <a:off x="4171020" y="1157288"/>
            <a:ext cx="41021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000" b="0" dirty="0">
                <a:solidFill>
                  <a:srgbClr val="FF0000"/>
                </a:solidFill>
              </a:rPr>
              <a:t>Testing: </a:t>
            </a:r>
            <a:r>
              <a:rPr lang="en-US" sz="2000" b="0" dirty="0">
                <a:solidFill>
                  <a:srgbClr val="000000"/>
                </a:solidFill>
              </a:rPr>
              <a:t>subset 3 (453 images)</a:t>
            </a:r>
          </a:p>
        </p:txBody>
      </p:sp>
      <p:sp>
        <p:nvSpPr>
          <p:cNvPr id="33809" name="Rectangle 42"/>
          <p:cNvSpPr>
            <a:spLocks noChangeArrowheads="1"/>
          </p:cNvSpPr>
          <p:nvPr/>
        </p:nvSpPr>
        <p:spPr bwMode="auto">
          <a:xfrm>
            <a:off x="4167269" y="838200"/>
            <a:ext cx="49005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000" b="0" dirty="0">
                <a:solidFill>
                  <a:srgbClr val="FF0000"/>
                </a:solidFill>
              </a:rPr>
              <a:t>Training:</a:t>
            </a:r>
            <a:r>
              <a:rPr lang="en-US" sz="2000" b="0" dirty="0">
                <a:solidFill>
                  <a:srgbClr val="000000"/>
                </a:solidFill>
              </a:rPr>
              <a:t> subsets 1 and 2 (</a:t>
            </a:r>
            <a:r>
              <a:rPr lang="en-US" sz="2000" dirty="0">
                <a:solidFill>
                  <a:srgbClr val="000000"/>
                </a:solidFill>
              </a:rPr>
              <a:t>717 images</a:t>
            </a:r>
            <a:r>
              <a:rPr lang="en-US" sz="2000" b="0" dirty="0">
                <a:solidFill>
                  <a:srgbClr val="000000"/>
                </a:solidFill>
              </a:rPr>
              <a:t>) </a:t>
            </a:r>
          </a:p>
        </p:txBody>
      </p:sp>
      <p:sp>
        <p:nvSpPr>
          <p:cNvPr id="33810" name="Text Box 52"/>
          <p:cNvSpPr txBox="1">
            <a:spLocks noChangeArrowheads="1"/>
          </p:cNvSpPr>
          <p:nvPr/>
        </p:nvSpPr>
        <p:spPr bwMode="auto">
          <a:xfrm>
            <a:off x="4632325" y="2663825"/>
            <a:ext cx="2060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b="0"/>
              <a:t>30% corruption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505200" y="1828800"/>
            <a:ext cx="1074652" cy="2437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3811" name="Picture 34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6000" y="2266950"/>
            <a:ext cx="1014413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2" name="Picture 35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875" y="2266950"/>
            <a:ext cx="9810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3" name="Picture 36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7600" y="2270125"/>
            <a:ext cx="1422400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4" name="Picture 3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538" y="2273300"/>
            <a:ext cx="982662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5" name="Picture 38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538" y="3422650"/>
            <a:ext cx="9810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6" name="Picture 39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1113" y="3414713"/>
            <a:ext cx="987425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7" name="Picture 40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250" y="3422650"/>
            <a:ext cx="14192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8" name="Picture 41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7113" y="3409950"/>
            <a:ext cx="1003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9" name="Picture 42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950" y="4589463"/>
            <a:ext cx="98425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0" name="Picture 43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4900" y="4578350"/>
            <a:ext cx="142875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1" name="Picture 44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6350" y="4578350"/>
            <a:ext cx="99695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22" name="Picture 45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2350" y="4565650"/>
            <a:ext cx="1004888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3" name="Text Box 51"/>
          <p:cNvSpPr txBox="1">
            <a:spLocks noChangeArrowheads="1"/>
          </p:cNvSpPr>
          <p:nvPr/>
        </p:nvSpPr>
        <p:spPr bwMode="auto">
          <a:xfrm>
            <a:off x="4606925" y="3806825"/>
            <a:ext cx="765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b="0"/>
              <a:t>50%</a:t>
            </a:r>
          </a:p>
        </p:txBody>
      </p:sp>
      <p:sp>
        <p:nvSpPr>
          <p:cNvPr id="33824" name="Text Box 53"/>
          <p:cNvSpPr txBox="1">
            <a:spLocks noChangeArrowheads="1"/>
          </p:cNvSpPr>
          <p:nvPr/>
        </p:nvSpPr>
        <p:spPr bwMode="auto">
          <a:xfrm>
            <a:off x="4619625" y="4975225"/>
            <a:ext cx="765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b="0"/>
              <a:t>70%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4667250" y="2279650"/>
            <a:ext cx="4400550" cy="3429000"/>
            <a:chOff x="2940" y="1556"/>
            <a:chExt cx="2772" cy="2160"/>
          </a:xfrm>
        </p:grpSpPr>
        <p:pic>
          <p:nvPicPr>
            <p:cNvPr id="33827" name="Picture 32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" y="1556"/>
              <a:ext cx="2772" cy="2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28" name="Line 46"/>
            <p:cNvSpPr>
              <a:spLocks noChangeShapeType="1"/>
            </p:cNvSpPr>
            <p:nvPr/>
          </p:nvSpPr>
          <p:spPr bwMode="auto">
            <a:xfrm>
              <a:off x="4824" y="1664"/>
              <a:ext cx="0" cy="184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9" name="Text Box 47"/>
            <p:cNvSpPr txBox="1">
              <a:spLocks noChangeArrowheads="1"/>
            </p:cNvSpPr>
            <p:nvPr/>
          </p:nvSpPr>
          <p:spPr bwMode="auto">
            <a:xfrm>
              <a:off x="4510" y="1653"/>
              <a:ext cx="4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sz="1400" b="0">
                  <a:solidFill>
                    <a:srgbClr val="FF0000"/>
                  </a:solidFill>
                </a:rPr>
                <a:t>99.3%</a:t>
              </a:r>
            </a:p>
          </p:txBody>
        </p:sp>
        <p:sp>
          <p:nvSpPr>
            <p:cNvPr id="33830" name="Text Box 48"/>
            <p:cNvSpPr txBox="1">
              <a:spLocks noChangeArrowheads="1"/>
            </p:cNvSpPr>
            <p:nvPr/>
          </p:nvSpPr>
          <p:spPr bwMode="auto">
            <a:xfrm>
              <a:off x="5088" y="1704"/>
              <a:ext cx="4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sz="1400" b="0" dirty="0">
                  <a:solidFill>
                    <a:srgbClr val="FF0000"/>
                  </a:solidFill>
                </a:rPr>
                <a:t>90.7%</a:t>
              </a:r>
            </a:p>
          </p:txBody>
        </p:sp>
        <p:sp>
          <p:nvSpPr>
            <p:cNvPr id="33831" name="Text Box 49"/>
            <p:cNvSpPr txBox="1">
              <a:spLocks noChangeArrowheads="1"/>
            </p:cNvSpPr>
            <p:nvPr/>
          </p:nvSpPr>
          <p:spPr bwMode="auto">
            <a:xfrm>
              <a:off x="5006" y="2781"/>
              <a:ext cx="4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sz="1400" b="0">
                  <a:solidFill>
                    <a:srgbClr val="FF0000"/>
                  </a:solidFill>
                </a:rPr>
                <a:t>37.5%</a:t>
              </a: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 – Varying Level of Random Corruption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i="1" dirty="0">
                <a:solidFill>
                  <a:srgbClr val="FFFFFF"/>
                </a:solidFill>
              </a:rPr>
              <a:t>Wright, Yang, Ganesh, </a:t>
            </a:r>
            <a:r>
              <a:rPr kumimoji="1" lang="en-US" altLang="zh-CN" i="1" dirty="0" err="1">
                <a:solidFill>
                  <a:srgbClr val="FFFFFF"/>
                </a:solidFill>
              </a:rPr>
              <a:t>Sastry</a:t>
            </a:r>
            <a:r>
              <a:rPr kumimoji="1" lang="en-US" altLang="zh-CN" i="1" dirty="0">
                <a:solidFill>
                  <a:srgbClr val="FFFFFF"/>
                </a:solidFill>
              </a:rPr>
              <a:t>, and Ma. Robust Face Recognition via Sparse Representation, TPAMI 2009 </a:t>
            </a:r>
          </a:p>
        </p:txBody>
      </p:sp>
    </p:spTree>
    <p:extLst>
      <p:ext uri="{BB962C8B-B14F-4D97-AF65-F5344CB8AC3E}">
        <p14:creationId xmlns:p14="http://schemas.microsoft.com/office/powerpoint/2010/main" val="210231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64" name="Picture 12" descr="bouquet-cros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279" y="982663"/>
            <a:ext cx="3959225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6" name="Picture 2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33" y="2243138"/>
            <a:ext cx="382588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7" name="Picture 2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3" y="1016000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3366CC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4780" name="Picture 28" descr="34_30_ori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983" y="1246188"/>
            <a:ext cx="317500" cy="36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781" name="Picture 29" descr="96_84_ori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346" y="1514475"/>
            <a:ext cx="327025" cy="36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782" name="Picture 30" descr="68_60_ori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71" y="2121820"/>
            <a:ext cx="327025" cy="36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836" name="Picture 84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86" y="2536087"/>
            <a:ext cx="12334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3366CC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4846" name="Text Box 94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sp>
        <p:nvSpPr>
          <p:cNvPr id="74847" name="Rectangle 95"/>
          <p:cNvSpPr>
            <a:spLocks noChangeArrowheads="1"/>
          </p:cNvSpPr>
          <p:nvPr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r>
              <a:rPr lang="en-US" i="1" dirty="0">
                <a:solidFill>
                  <a:srgbClr val="CCCCCC"/>
                </a:solidFill>
              </a:rPr>
              <a:t>Dense Error Correction via L1 –minimization, IEEE Trans. Information Theory, 2010 </a:t>
            </a:r>
            <a:endParaRPr lang="en-US" dirty="0"/>
          </a:p>
        </p:txBody>
      </p:sp>
      <p:sp>
        <p:nvSpPr>
          <p:cNvPr id="74848" name="Rectangle 96"/>
          <p:cNvSpPr>
            <a:spLocks noChangeArrowheads="1"/>
          </p:cNvSpPr>
          <p:nvPr/>
        </p:nvSpPr>
        <p:spPr bwMode="auto">
          <a:xfrm>
            <a:off x="0" y="0"/>
            <a:ext cx="9144000" cy="622300"/>
          </a:xfrm>
          <a:prstGeom prst="rect">
            <a:avLst/>
          </a:prstGeom>
          <a:solidFill>
            <a:srgbClr val="0000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49" name="Line 97"/>
          <p:cNvSpPr>
            <a:spLocks noChangeShapeType="1"/>
          </p:cNvSpPr>
          <p:nvPr/>
        </p:nvSpPr>
        <p:spPr bwMode="auto">
          <a:xfrm>
            <a:off x="304800" y="6400800"/>
            <a:ext cx="8851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50" name="Rectangle 98"/>
          <p:cNvSpPr>
            <a:spLocks noChangeArrowheads="1"/>
          </p:cNvSpPr>
          <p:nvPr/>
        </p:nvSpPr>
        <p:spPr bwMode="auto">
          <a:xfrm>
            <a:off x="327025" y="88900"/>
            <a:ext cx="709527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600" b="1" i="1" dirty="0">
                <a:solidFill>
                  <a:srgbClr val="CCCCCC"/>
                </a:solidFill>
              </a:rPr>
              <a:t>Theory – </a:t>
            </a:r>
            <a:r>
              <a:rPr lang="en-US" sz="2200" b="1" i="1" dirty="0">
                <a:solidFill>
                  <a:srgbClr val="CCCCCC"/>
                </a:solidFill>
              </a:rPr>
              <a:t>Geometry and Statistics of Face Images</a:t>
            </a:r>
            <a:endParaRPr lang="en-US" sz="2200" b="1" i="1" dirty="0">
              <a:solidFill>
                <a:srgbClr val="000000"/>
              </a:solidFill>
            </a:endParaRPr>
          </a:p>
        </p:txBody>
      </p:sp>
      <p:sp>
        <p:nvSpPr>
          <p:cNvPr id="74851" name="Line 99"/>
          <p:cNvSpPr>
            <a:spLocks noChangeShapeType="1"/>
          </p:cNvSpPr>
          <p:nvPr/>
        </p:nvSpPr>
        <p:spPr bwMode="auto">
          <a:xfrm>
            <a:off x="-25400" y="647700"/>
            <a:ext cx="8851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52" name="Line 100"/>
          <p:cNvSpPr>
            <a:spLocks noChangeShapeType="1"/>
          </p:cNvSpPr>
          <p:nvPr/>
        </p:nvSpPr>
        <p:spPr bwMode="auto">
          <a:xfrm>
            <a:off x="0" y="685800"/>
            <a:ext cx="84709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853" name="Line 101"/>
          <p:cNvSpPr>
            <a:spLocks noChangeShapeType="1"/>
          </p:cNvSpPr>
          <p:nvPr/>
        </p:nvSpPr>
        <p:spPr bwMode="auto">
          <a:xfrm>
            <a:off x="635000" y="6362700"/>
            <a:ext cx="85090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4835" name="Picture 8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2" r="22505" b="17392"/>
          <a:stretch>
            <a:fillRect/>
          </a:stretch>
        </p:blipFill>
        <p:spPr bwMode="auto">
          <a:xfrm>
            <a:off x="904058" y="2352675"/>
            <a:ext cx="1484313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3366CC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4794" name="Text Box 42"/>
          <p:cNvSpPr txBox="1">
            <a:spLocks noChangeArrowheads="1"/>
          </p:cNvSpPr>
          <p:nvPr/>
        </p:nvSpPr>
        <p:spPr bwMode="auto">
          <a:xfrm>
            <a:off x="6059786" y="2264624"/>
            <a:ext cx="2468562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Highly coherent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</a:rPr>
              <a:t>( volume                             )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5" name="Picture 46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87"/>
          <a:stretch>
            <a:fillRect/>
          </a:stretch>
        </p:blipFill>
        <p:spPr bwMode="auto">
          <a:xfrm>
            <a:off x="357188" y="3281755"/>
            <a:ext cx="8397875" cy="203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3366CC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465892" y="5519808"/>
            <a:ext cx="8210216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i="1" dirty="0">
                <a:solidFill>
                  <a:srgbClr val="000000"/>
                </a:solidFill>
              </a:rPr>
              <a:t>“</a:t>
            </a:r>
            <a:r>
              <a:rPr lang="en-US" i="1" dirty="0">
                <a:solidFill>
                  <a:srgbClr val="000000"/>
                </a:solidFill>
              </a:rPr>
              <a:t>     recovers any sparse signal from almost any error with density less than 1</a:t>
            </a:r>
            <a:r>
              <a:rPr lang="ja-JP" altLang="en-US" i="1" dirty="0">
                <a:solidFill>
                  <a:srgbClr val="000000"/>
                </a:solidFill>
              </a:rPr>
              <a:t>”</a:t>
            </a:r>
            <a:endParaRPr lang="en-US" i="1" dirty="0">
              <a:solidFill>
                <a:srgbClr val="000000"/>
              </a:solidFill>
            </a:endParaRPr>
          </a:p>
        </p:txBody>
      </p:sp>
      <p:pic>
        <p:nvPicPr>
          <p:cNvPr id="27" name="Picture 47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5" y="5553146"/>
            <a:ext cx="249237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3366CC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" name="Rectangle 48"/>
          <p:cNvSpPr>
            <a:spLocks noChangeArrowheads="1"/>
          </p:cNvSpPr>
          <p:nvPr/>
        </p:nvSpPr>
        <p:spPr bwMode="auto">
          <a:xfrm>
            <a:off x="454780" y="5438846"/>
            <a:ext cx="8248065" cy="552450"/>
          </a:xfrm>
          <a:prstGeom prst="rect">
            <a:avLst/>
          </a:prstGeom>
          <a:noFill/>
          <a:ln w="38100" cmpd="dbl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0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Basic Algorithm for </a:t>
            </a:r>
            <a:r>
              <a:rPr kumimoji="1" lang="en-US" altLang="zh-CN" dirty="0" err="1"/>
              <a:t>Sparsity</a:t>
            </a:r>
            <a:r>
              <a:rPr kumimoji="1" lang="en-US" altLang="zh-CN" dirty="0"/>
              <a:t> (ISTA)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1" y="654386"/>
            <a:ext cx="8026400" cy="2768600"/>
          </a:xfrm>
          <a:prstGeom prst="rect">
            <a:avLst/>
          </a:prstGeom>
        </p:spPr>
      </p:pic>
      <p:cxnSp>
        <p:nvCxnSpPr>
          <p:cNvPr id="69" name="直接箭头连接符 26"/>
          <p:cNvCxnSpPr/>
          <p:nvPr/>
        </p:nvCxnSpPr>
        <p:spPr>
          <a:xfrm>
            <a:off x="7285678" y="2934296"/>
            <a:ext cx="1584176" cy="0"/>
          </a:xfrm>
          <a:prstGeom prst="straightConnector1">
            <a:avLst/>
          </a:prstGeom>
          <a:noFill/>
          <a:ln w="12700" cap="flat" cmpd="sng" algn="ctr">
            <a:solidFill>
              <a:srgbClr val="2F2B20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70" name="直接箭头连接符 28"/>
          <p:cNvCxnSpPr/>
          <p:nvPr/>
        </p:nvCxnSpPr>
        <p:spPr>
          <a:xfrm flipV="1">
            <a:off x="7717726" y="2128840"/>
            <a:ext cx="0" cy="1152128"/>
          </a:xfrm>
          <a:prstGeom prst="straightConnector1">
            <a:avLst/>
          </a:prstGeom>
          <a:noFill/>
          <a:ln w="12700" cap="flat" cmpd="sng" algn="ctr">
            <a:solidFill>
              <a:srgbClr val="2F2B20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71" name="直接连接符 30"/>
          <p:cNvCxnSpPr/>
          <p:nvPr/>
        </p:nvCxnSpPr>
        <p:spPr>
          <a:xfrm flipV="1">
            <a:off x="8051699" y="2473158"/>
            <a:ext cx="651143" cy="449900"/>
          </a:xfrm>
          <a:prstGeom prst="line">
            <a:avLst/>
          </a:prstGeom>
          <a:noFill/>
          <a:ln w="38100" cap="flat" cmpd="sng" algn="ctr">
            <a:solidFill>
              <a:srgbClr val="3366CC"/>
            </a:solidFill>
            <a:prstDash val="solid"/>
          </a:ln>
          <a:effectLst/>
        </p:spPr>
      </p:cxnSp>
      <p:cxnSp>
        <p:nvCxnSpPr>
          <p:cNvPr id="72" name="直接连接符 30"/>
          <p:cNvCxnSpPr/>
          <p:nvPr/>
        </p:nvCxnSpPr>
        <p:spPr>
          <a:xfrm flipV="1">
            <a:off x="6903454" y="2927675"/>
            <a:ext cx="1171072" cy="5346"/>
          </a:xfrm>
          <a:prstGeom prst="line">
            <a:avLst/>
          </a:prstGeom>
          <a:noFill/>
          <a:ln w="38100" cap="flat" cmpd="sng" algn="ctr">
            <a:solidFill>
              <a:srgbClr val="3366CC"/>
            </a:solidFill>
            <a:prstDash val="solid"/>
          </a:ln>
          <a:effectLst/>
        </p:spPr>
      </p:cxnSp>
      <p:grpSp>
        <p:nvGrpSpPr>
          <p:cNvPr id="78" name="Group 77"/>
          <p:cNvGrpSpPr/>
          <p:nvPr/>
        </p:nvGrpSpPr>
        <p:grpSpPr>
          <a:xfrm>
            <a:off x="187158" y="3502527"/>
            <a:ext cx="8784290" cy="2816810"/>
            <a:chOff x="187158" y="3502527"/>
            <a:chExt cx="8784290" cy="2816810"/>
          </a:xfrm>
        </p:grpSpPr>
        <p:pic>
          <p:nvPicPr>
            <p:cNvPr id="39" name="Picture 2" descr="Deep Belief Networ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025" y="3502527"/>
              <a:ext cx="1841217" cy="2816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2356152" y="4437112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</a:t>
              </a:r>
              <a:r>
                <a:rPr kumimoji="0" lang="en-US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ij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3" name="直接连接符 8"/>
            <p:cNvCxnSpPr>
              <a:endCxn id="58" idx="1"/>
            </p:cNvCxnSpPr>
            <p:nvPr/>
          </p:nvCxnSpPr>
          <p:spPr>
            <a:xfrm>
              <a:off x="2900947" y="5173579"/>
              <a:ext cx="862439" cy="360053"/>
            </a:xfrm>
            <a:prstGeom prst="line">
              <a:avLst/>
            </a:prstGeom>
            <a:noFill/>
            <a:ln w="25400" cap="flat" cmpd="sng" algn="ctr">
              <a:solidFill>
                <a:srgbClr val="2F2B20"/>
              </a:solidFill>
              <a:prstDash val="solid"/>
            </a:ln>
            <a:effectLst/>
          </p:spPr>
        </p:cxnSp>
        <p:sp>
          <p:nvSpPr>
            <p:cNvPr id="54" name="矩形 13"/>
            <p:cNvSpPr/>
            <p:nvPr/>
          </p:nvSpPr>
          <p:spPr>
            <a:xfrm>
              <a:off x="3763386" y="3829442"/>
              <a:ext cx="2952328" cy="720080"/>
            </a:xfrm>
            <a:prstGeom prst="rect">
              <a:avLst/>
            </a:prstGeom>
            <a:solidFill>
              <a:srgbClr val="A9A57C"/>
            </a:solidFill>
            <a:ln w="25400" cap="flat" cmpd="sng" algn="ctr">
              <a:solidFill>
                <a:srgbClr val="A9A57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Nonlinear </a:t>
              </a:r>
              <a:r>
                <a:rPr lang="en-US" altLang="zh-CN" sz="2000" b="1" kern="0" noProof="0" dirty="0" err="1">
                  <a:solidFill>
                    <a:srgbClr val="FF0000"/>
                  </a:solidFill>
                  <a:latin typeface="Calibri"/>
                  <a:ea typeface="宋体"/>
                </a:rPr>
                <a:t>Thresholding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  </a:t>
              </a:r>
              <a:r>
                <a:rPr kumimoji="0" lang="en-US" altLang="zh-CN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ReLu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(w)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58" name="矩形 14"/>
            <p:cNvSpPr/>
            <p:nvPr/>
          </p:nvSpPr>
          <p:spPr>
            <a:xfrm>
              <a:off x="3763386" y="5173592"/>
              <a:ext cx="2952328" cy="720080"/>
            </a:xfrm>
            <a:prstGeom prst="rect">
              <a:avLst/>
            </a:prstGeom>
            <a:solidFill>
              <a:srgbClr val="A9A57C"/>
            </a:solidFill>
            <a:ln w="25400" cap="flat" cmpd="sng" algn="ctr">
              <a:solidFill>
                <a:srgbClr val="A9A57C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Linear </a:t>
              </a:r>
              <a:r>
                <a:rPr lang="en-US" altLang="zh-CN" sz="2000" b="1" kern="0" noProof="0" dirty="0">
                  <a:solidFill>
                    <a:srgbClr val="FF0000"/>
                  </a:solidFill>
                  <a:latin typeface="Calibri"/>
                  <a:ea typeface="宋体"/>
                </a:rPr>
                <a:t>Operator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   w=</a:t>
              </a:r>
              <a:r>
                <a:rPr lang="en-US" altLang="zh-CN" sz="2000" b="1" kern="0" dirty="0" err="1">
                  <a:solidFill>
                    <a:srgbClr val="FF0000"/>
                  </a:solidFill>
                  <a:latin typeface="Calibri"/>
                  <a:ea typeface="宋体"/>
                </a:rPr>
                <a:t>A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rPr>
                <a:t>x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59" name="直接箭头连接符 15"/>
            <p:cNvCxnSpPr>
              <a:stCxn id="58" idx="0"/>
              <a:endCxn id="54" idx="2"/>
            </p:cNvCxnSpPr>
            <p:nvPr/>
          </p:nvCxnSpPr>
          <p:spPr>
            <a:xfrm flipV="1">
              <a:off x="5239550" y="4549522"/>
              <a:ext cx="0" cy="624070"/>
            </a:xfrm>
            <a:prstGeom prst="straightConnector1">
              <a:avLst/>
            </a:prstGeom>
            <a:noFill/>
            <a:ln w="25400" cap="flat" cmpd="sng" algn="ctr">
              <a:solidFill>
                <a:srgbClr val="2F2B20"/>
              </a:solidFill>
              <a:prstDash val="solid"/>
              <a:tailEnd type="arrow"/>
            </a:ln>
            <a:effectLst/>
          </p:spPr>
        </p:cxnSp>
        <p:cxnSp>
          <p:nvCxnSpPr>
            <p:cNvPr id="60" name="直接箭头连接符 26"/>
            <p:cNvCxnSpPr/>
            <p:nvPr/>
          </p:nvCxnSpPr>
          <p:spPr>
            <a:xfrm>
              <a:off x="7387272" y="4493064"/>
              <a:ext cx="158417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2F2B20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61" name="直接箭头连接符 28"/>
            <p:cNvCxnSpPr/>
            <p:nvPr/>
          </p:nvCxnSpPr>
          <p:spPr>
            <a:xfrm flipV="1">
              <a:off x="7819320" y="3700976"/>
              <a:ext cx="0" cy="1152128"/>
            </a:xfrm>
            <a:prstGeom prst="straightConnector1">
              <a:avLst/>
            </a:prstGeom>
            <a:noFill/>
            <a:ln w="12700" cap="flat" cmpd="sng" algn="ctr">
              <a:solidFill>
                <a:srgbClr val="2F2B20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62" name="直接连接符 30"/>
            <p:cNvCxnSpPr/>
            <p:nvPr/>
          </p:nvCxnSpPr>
          <p:spPr>
            <a:xfrm flipV="1">
              <a:off x="7819083" y="3890250"/>
              <a:ext cx="870381" cy="591575"/>
            </a:xfrm>
            <a:prstGeom prst="line">
              <a:avLst/>
            </a:prstGeom>
            <a:noFill/>
            <a:ln w="38100" cap="flat" cmpd="sng" algn="ctr">
              <a:solidFill>
                <a:srgbClr val="3366CC"/>
              </a:solidFill>
              <a:prstDash val="solid"/>
            </a:ln>
            <a:effectLst/>
          </p:spPr>
        </p:cxnSp>
        <p:cxnSp>
          <p:nvCxnSpPr>
            <p:cNvPr id="64" name="直接连接符 5"/>
            <p:cNvCxnSpPr>
              <a:endCxn id="54" idx="1"/>
            </p:cNvCxnSpPr>
            <p:nvPr/>
          </p:nvCxnSpPr>
          <p:spPr>
            <a:xfrm flipV="1">
              <a:off x="2914316" y="4189482"/>
              <a:ext cx="849070" cy="5295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30"/>
            <p:cNvCxnSpPr/>
            <p:nvPr/>
          </p:nvCxnSpPr>
          <p:spPr>
            <a:xfrm>
              <a:off x="7005048" y="4491789"/>
              <a:ext cx="802105" cy="1"/>
            </a:xfrm>
            <a:prstGeom prst="line">
              <a:avLst/>
            </a:prstGeom>
            <a:noFill/>
            <a:ln w="38100" cap="flat" cmpd="sng" algn="ctr">
              <a:solidFill>
                <a:srgbClr val="3366CC"/>
              </a:solidFill>
              <a:prstDash val="solid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7780419" y="4424949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87158" y="4291257"/>
              <a:ext cx="103123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Deep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Neural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Network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Module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761787" y="2285997"/>
            <a:ext cx="198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Soft </a:t>
            </a:r>
            <a:r>
              <a:rPr lang="en-US" dirty="0" err="1">
                <a:solidFill>
                  <a:srgbClr val="000000"/>
                </a:solidFill>
              </a:rPr>
              <a:t>Thresholding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98634" y="3756530"/>
            <a:ext cx="73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ReLu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35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Learned ISTA (LISTA)</a:t>
            </a:r>
            <a:endParaRPr kumimoji="1"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75" y="2032666"/>
            <a:ext cx="4312743" cy="24323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034" y="2064753"/>
            <a:ext cx="4167598" cy="3284067"/>
          </a:xfrm>
          <a:prstGeom prst="rect">
            <a:avLst/>
          </a:prstGeom>
        </p:spPr>
      </p:pic>
      <p:sp>
        <p:nvSpPr>
          <p:cNvPr id="30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" y="6419850"/>
            <a:ext cx="9144000" cy="416454"/>
          </a:xfrm>
        </p:spPr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Gregor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and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LeCun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in ICML 2010.</a:t>
            </a:r>
          </a:p>
        </p:txBody>
      </p:sp>
      <p:pic>
        <p:nvPicPr>
          <p:cNvPr id="31" name="Picture 3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18753" y="1095926"/>
            <a:ext cx="864810" cy="27096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7474" y="1029368"/>
            <a:ext cx="8489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If only interested in one instance:                 AND with many training data: {</a:t>
            </a:r>
            <a:r>
              <a:rPr lang="en-US" i="1" dirty="0">
                <a:solidFill>
                  <a:srgbClr val="000000"/>
                </a:solidFill>
              </a:rPr>
              <a:t>(</a:t>
            </a:r>
            <a:r>
              <a:rPr lang="en-US" i="1" dirty="0" err="1">
                <a:solidFill>
                  <a:srgbClr val="000000"/>
                </a:solidFill>
              </a:rPr>
              <a:t>y</a:t>
            </a:r>
            <a:r>
              <a:rPr lang="en-US" i="1" baseline="-25000" dirty="0" err="1">
                <a:solidFill>
                  <a:srgbClr val="000000"/>
                </a:solidFill>
              </a:rPr>
              <a:t>i</a:t>
            </a:r>
            <a:r>
              <a:rPr lang="en-US" i="1" dirty="0">
                <a:solidFill>
                  <a:srgbClr val="000000"/>
                </a:solidFill>
              </a:rPr>
              <a:t>, x</a:t>
            </a:r>
            <a:r>
              <a:rPr lang="en-US" i="1" baseline="-25000" dirty="0">
                <a:solidFill>
                  <a:srgbClr val="000000"/>
                </a:solidFill>
              </a:rPr>
              <a:t>i</a:t>
            </a:r>
            <a:r>
              <a:rPr lang="en-US" i="1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0000"/>
                </a:solidFill>
              </a:rPr>
              <a:t>}.</a:t>
            </a:r>
          </a:p>
          <a:p>
            <a:r>
              <a:rPr lang="en-US" dirty="0">
                <a:solidFill>
                  <a:srgbClr val="000000"/>
                </a:solidFill>
              </a:rPr>
              <a:t>We can </a:t>
            </a:r>
            <a:r>
              <a:rPr lang="en-US" dirty="0">
                <a:solidFill>
                  <a:srgbClr val="FF0000"/>
                </a:solidFill>
              </a:rPr>
              <a:t>optimize the optimization path </a:t>
            </a:r>
            <a:r>
              <a:rPr lang="en-US" dirty="0">
                <a:solidFill>
                  <a:srgbClr val="000000"/>
                </a:solidFill>
              </a:rPr>
              <a:t>of ISTA using supervised learning:</a:t>
            </a:r>
          </a:p>
        </p:txBody>
      </p:sp>
    </p:spTree>
    <p:extLst>
      <p:ext uri="{BB962C8B-B14F-4D97-AF65-F5344CB8AC3E}">
        <p14:creationId xmlns:p14="http://schemas.microsoft.com/office/powerpoint/2010/main" val="102323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/>
          <p:cNvSpPr/>
          <p:nvPr/>
        </p:nvSpPr>
        <p:spPr bwMode="auto">
          <a:xfrm>
            <a:off x="504823" y="971549"/>
            <a:ext cx="8153401" cy="5076825"/>
          </a:xfrm>
          <a:prstGeom prst="rect">
            <a:avLst/>
          </a:prstGeom>
          <a:ln w="25400" cap="flat" cmpd="thickThin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590550" y="1019174"/>
            <a:ext cx="7534275" cy="518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0000"/>
                </a:solidFill>
              </a:rPr>
              <a:t>Low-rank recovery:</a:t>
            </a: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Impossible</a:t>
            </a:r>
            <a:r>
              <a:rPr lang="en-US" dirty="0">
                <a:solidFill>
                  <a:srgbClr val="000000"/>
                </a:solidFill>
              </a:rPr>
              <a:t> in general (              ) 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Well-posed</a:t>
            </a:r>
            <a:r>
              <a:rPr lang="en-US" dirty="0">
                <a:solidFill>
                  <a:srgbClr val="000000"/>
                </a:solidFill>
              </a:rPr>
              <a:t> if       is structured </a:t>
            </a:r>
            <a:r>
              <a:rPr lang="en-US" i="1" dirty="0">
                <a:solidFill>
                  <a:srgbClr val="000000"/>
                </a:solidFill>
              </a:rPr>
              <a:t>(low-rank), </a:t>
            </a:r>
            <a:r>
              <a:rPr lang="en-US" dirty="0">
                <a:solidFill>
                  <a:srgbClr val="000000"/>
                </a:solidFill>
              </a:rPr>
              <a:t>but still </a:t>
            </a:r>
            <a:r>
              <a:rPr lang="en-US" b="1" dirty="0">
                <a:solidFill>
                  <a:srgbClr val="000000"/>
                </a:solidFill>
              </a:rPr>
              <a:t>NP-hard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Tractable </a:t>
            </a:r>
            <a:r>
              <a:rPr lang="en-US" dirty="0">
                <a:solidFill>
                  <a:srgbClr val="000000"/>
                </a:solidFill>
              </a:rPr>
              <a:t>via convex optimization: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          … if     is “nice” </a:t>
            </a:r>
            <a:r>
              <a:rPr lang="en-US" i="1" dirty="0">
                <a:solidFill>
                  <a:srgbClr val="000000"/>
                </a:solidFill>
              </a:rPr>
              <a:t>(random, rank-RIP)</a:t>
            </a:r>
          </a:p>
          <a:p>
            <a:pPr lvl="1">
              <a:spcBef>
                <a:spcPts val="600"/>
              </a:spcBef>
            </a:pPr>
            <a:endParaRPr lang="en-US" sz="200" i="1" dirty="0">
              <a:solidFill>
                <a:srgbClr val="000000"/>
              </a:solidFill>
            </a:endParaRPr>
          </a:p>
          <a:p>
            <a:pPr lvl="1">
              <a:spcBef>
                <a:spcPts val="600"/>
              </a:spcBef>
            </a:pPr>
            <a:endParaRPr lang="en-US" sz="200" i="1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b="1" i="1" dirty="0">
                <a:solidFill>
                  <a:srgbClr val="000000"/>
                </a:solidFill>
              </a:rPr>
              <a:t>Hugely active area: </a:t>
            </a:r>
            <a:r>
              <a:rPr lang="en-US" sz="1600" i="1" dirty="0">
                <a:solidFill>
                  <a:srgbClr val="000000"/>
                </a:solidFill>
              </a:rPr>
              <a:t>Recht+Fazel+Parillo’07, Candès+Plan’10, Mohan+Fazel’10, Recht+Xu+Hassibi’11, Chandrasekaran+Recht+Parillo+Willsky’11, Negahban+Wainwright’11, Oymak+Tropp’15 …</a:t>
            </a:r>
            <a:endParaRPr lang="en-US" sz="2000" i="1" dirty="0">
              <a:solidFill>
                <a:srgbClr val="000000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504825" y="3476625"/>
            <a:ext cx="72485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523875" y="5238750"/>
            <a:ext cx="72485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40970" y="1112835"/>
            <a:ext cx="4612863" cy="25327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25233" y="4017960"/>
            <a:ext cx="313787" cy="26201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65072" y="4732334"/>
            <a:ext cx="208942" cy="208942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95581" y="3731024"/>
            <a:ext cx="847574" cy="187878"/>
          </a:xfrm>
          <a:prstGeom prst="rect">
            <a:avLst/>
          </a:prstGeom>
          <a:noFill/>
          <a:ln/>
          <a:effectLst/>
        </p:spPr>
      </p:pic>
      <p:pic>
        <p:nvPicPr>
          <p:cNvPr id="28" name="Picture 27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68557" y="1779584"/>
            <a:ext cx="3919585" cy="1195471"/>
          </a:xfrm>
          <a:prstGeom prst="rect">
            <a:avLst/>
          </a:prstGeom>
          <a:noFill/>
          <a:ln/>
          <a:effectLst/>
        </p:spPr>
      </p:pic>
      <p:pic>
        <p:nvPicPr>
          <p:cNvPr id="29" name="Picture 28" descr="low-rank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11" t="15472" r="9459" b="10709"/>
          <a:stretch>
            <a:fillRect/>
          </a:stretch>
        </p:blipFill>
        <p:spPr>
          <a:xfrm>
            <a:off x="5105401" y="1866901"/>
            <a:ext cx="1225406" cy="971550"/>
          </a:xfrm>
          <a:prstGeom prst="rect">
            <a:avLst/>
          </a:prstGeom>
        </p:spPr>
      </p:pic>
      <p:pic>
        <p:nvPicPr>
          <p:cNvPr id="30" name="Picture 29" descr="A.png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81512" y="1811698"/>
            <a:ext cx="1280963" cy="106485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695257" y="2358509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,</a:t>
            </a:r>
            <a:endParaRPr lang="en-US" dirty="0"/>
          </a:p>
        </p:txBody>
      </p:sp>
      <p:pic>
        <p:nvPicPr>
          <p:cNvPr id="32" name="Picture 31" descr="y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82277" y="1964210"/>
            <a:ext cx="128258" cy="765526"/>
          </a:xfrm>
          <a:prstGeom prst="rect">
            <a:avLst/>
          </a:prstGeom>
        </p:spPr>
      </p:pic>
      <p:pic>
        <p:nvPicPr>
          <p:cNvPr id="33" name="Picture 32" descr="TP_tmp.em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75120" y="2327062"/>
            <a:ext cx="242557" cy="134572"/>
          </a:xfrm>
          <a:prstGeom prst="rect">
            <a:avLst/>
          </a:prstGeom>
          <a:noFill/>
          <a:ln/>
          <a:effectLst/>
        </p:spPr>
      </p:pic>
      <p:pic>
        <p:nvPicPr>
          <p:cNvPr id="41" name="Picture 40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39005" y="2236784"/>
            <a:ext cx="696541" cy="232644"/>
          </a:xfrm>
          <a:prstGeom prst="rect">
            <a:avLst/>
          </a:prstGeom>
          <a:noFill/>
          <a:ln/>
          <a:effectLst/>
        </p:spPr>
      </p:pic>
      <p:sp>
        <p:nvSpPr>
          <p:cNvPr id="36" name="Left Bracket 35"/>
          <p:cNvSpPr>
            <a:spLocks/>
          </p:cNvSpPr>
          <p:nvPr/>
        </p:nvSpPr>
        <p:spPr bwMode="auto">
          <a:xfrm>
            <a:off x="2172842" y="1954936"/>
            <a:ext cx="19994" cy="783131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Left Bracket 26"/>
          <p:cNvSpPr>
            <a:spLocks/>
          </p:cNvSpPr>
          <p:nvPr/>
        </p:nvSpPr>
        <p:spPr bwMode="auto">
          <a:xfrm flipH="1">
            <a:off x="2297809" y="1954936"/>
            <a:ext cx="19994" cy="783131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49808" y="2917602"/>
            <a:ext cx="1068497" cy="208963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5" name="Picture 44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42410" y="2846384"/>
            <a:ext cx="185280" cy="185280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08828" y="2741609"/>
            <a:ext cx="996344" cy="208440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46382" y="4379647"/>
            <a:ext cx="2412103" cy="26752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Recent related progress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190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/>
          <p:cNvSpPr/>
          <p:nvPr/>
        </p:nvSpPr>
        <p:spPr bwMode="auto">
          <a:xfrm>
            <a:off x="333375" y="876300"/>
            <a:ext cx="8601074" cy="5324475"/>
          </a:xfrm>
          <a:prstGeom prst="rect">
            <a:avLst/>
          </a:prstGeom>
          <a:ln w="25400" cap="flat" cmpd="thickThin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43" name="Text Box 6"/>
          <p:cNvSpPr txBox="1">
            <a:spLocks noChangeArrowheads="1"/>
          </p:cNvSpPr>
          <p:nvPr/>
        </p:nvSpPr>
        <p:spPr bwMode="auto">
          <a:xfrm>
            <a:off x="419100" y="962024"/>
            <a:ext cx="8477250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i="1" dirty="0">
                <a:solidFill>
                  <a:srgbClr val="000000"/>
                </a:solidFill>
              </a:rPr>
              <a:t>Matrix completion:</a:t>
            </a: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Impossible</a:t>
            </a:r>
            <a:r>
              <a:rPr lang="en-US" dirty="0">
                <a:solidFill>
                  <a:srgbClr val="000000"/>
                </a:solidFill>
              </a:rPr>
              <a:t> in general (                 ) 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Well-posed</a:t>
            </a:r>
            <a:r>
              <a:rPr lang="en-US" dirty="0">
                <a:solidFill>
                  <a:srgbClr val="000000"/>
                </a:solidFill>
              </a:rPr>
              <a:t> if       is structured </a:t>
            </a:r>
            <a:r>
              <a:rPr lang="en-US" i="1" dirty="0">
                <a:solidFill>
                  <a:srgbClr val="000000"/>
                </a:solidFill>
              </a:rPr>
              <a:t>(low-rank), </a:t>
            </a:r>
            <a:r>
              <a:rPr lang="en-US" dirty="0">
                <a:solidFill>
                  <a:srgbClr val="000000"/>
                </a:solidFill>
              </a:rPr>
              <a:t>but still </a:t>
            </a:r>
            <a:r>
              <a:rPr lang="en-US" b="1" dirty="0">
                <a:solidFill>
                  <a:srgbClr val="000000"/>
                </a:solidFill>
              </a:rPr>
              <a:t>NP-hard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Tractable</a:t>
            </a:r>
            <a:r>
              <a:rPr lang="en-US" dirty="0">
                <a:solidFill>
                  <a:srgbClr val="000000"/>
                </a:solidFill>
              </a:rPr>
              <a:t> via convex optimization: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… if     is “nice” </a:t>
            </a:r>
            <a:r>
              <a:rPr lang="en-US" i="1" dirty="0">
                <a:solidFill>
                  <a:srgbClr val="000000"/>
                </a:solidFill>
              </a:rPr>
              <a:t>(random subset) ...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… and        interacts “nicely” with    </a:t>
            </a:r>
            <a:r>
              <a:rPr lang="en-US" i="1" dirty="0">
                <a:solidFill>
                  <a:srgbClr val="000000"/>
                </a:solidFill>
              </a:rPr>
              <a:t>   (      incoherent – not “spiky”)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lvl="1">
              <a:spcBef>
                <a:spcPts val="600"/>
              </a:spcBef>
            </a:pPr>
            <a:endParaRPr lang="en-US" sz="200" i="1" dirty="0">
              <a:solidFill>
                <a:srgbClr val="000000"/>
              </a:solidFill>
            </a:endParaRPr>
          </a:p>
          <a:p>
            <a:pPr lvl="1">
              <a:spcBef>
                <a:spcPts val="600"/>
              </a:spcBef>
            </a:pPr>
            <a:endParaRPr lang="en-US" sz="200" i="1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b="1" i="1" dirty="0">
                <a:solidFill>
                  <a:srgbClr val="000000"/>
                </a:solidFill>
              </a:rPr>
              <a:t>Hugely active area: </a:t>
            </a:r>
            <a:r>
              <a:rPr lang="en-US" sz="1600" i="1" dirty="0" err="1">
                <a:solidFill>
                  <a:srgbClr val="000000"/>
                </a:solidFill>
              </a:rPr>
              <a:t>Candès+Recht</a:t>
            </a:r>
            <a:r>
              <a:rPr lang="en-US" sz="1600" i="1" dirty="0">
                <a:solidFill>
                  <a:srgbClr val="000000"/>
                </a:solidFill>
              </a:rPr>
              <a:t> ‘08, </a:t>
            </a:r>
            <a:r>
              <a:rPr lang="en-US" sz="1600" i="1" dirty="0" err="1">
                <a:solidFill>
                  <a:srgbClr val="000000"/>
                </a:solidFill>
              </a:rPr>
              <a:t>Keshevan+Oh+Montonari</a:t>
            </a:r>
            <a:r>
              <a:rPr lang="en-US" sz="1600" i="1" dirty="0">
                <a:solidFill>
                  <a:srgbClr val="000000"/>
                </a:solidFill>
              </a:rPr>
              <a:t> ‘09, </a:t>
            </a:r>
            <a:r>
              <a:rPr lang="en-US" sz="1600" i="1" dirty="0" err="1">
                <a:solidFill>
                  <a:srgbClr val="000000"/>
                </a:solidFill>
              </a:rPr>
              <a:t>Candès+Tao</a:t>
            </a:r>
            <a:r>
              <a:rPr lang="en-US" sz="1600" i="1" dirty="0">
                <a:solidFill>
                  <a:srgbClr val="000000"/>
                </a:solidFill>
              </a:rPr>
              <a:t> ‘09, Gross ‘10, </a:t>
            </a:r>
            <a:r>
              <a:rPr lang="en-US" sz="1600" i="1" dirty="0" err="1">
                <a:solidFill>
                  <a:srgbClr val="000000"/>
                </a:solidFill>
              </a:rPr>
              <a:t>Recht</a:t>
            </a:r>
            <a:r>
              <a:rPr lang="en-US" sz="1600" i="1" dirty="0">
                <a:solidFill>
                  <a:srgbClr val="000000"/>
                </a:solidFill>
              </a:rPr>
              <a:t> ‘10, </a:t>
            </a:r>
            <a:r>
              <a:rPr lang="en-US" sz="1600" i="1" dirty="0" err="1">
                <a:solidFill>
                  <a:srgbClr val="000000"/>
                </a:solidFill>
              </a:rPr>
              <a:t>Negahban+Wainwright</a:t>
            </a:r>
            <a:r>
              <a:rPr lang="en-US" sz="1600" i="1" dirty="0">
                <a:solidFill>
                  <a:srgbClr val="000000"/>
                </a:solidFill>
              </a:rPr>
              <a:t> </a:t>
            </a:r>
            <a:r>
              <a:rPr lang="fr-FR" sz="1600" i="1" dirty="0">
                <a:solidFill>
                  <a:srgbClr val="000000"/>
                </a:solidFill>
              </a:rPr>
              <a:t>’</a:t>
            </a:r>
            <a:r>
              <a:rPr lang="en-US" sz="1600" i="1" dirty="0">
                <a:solidFill>
                  <a:srgbClr val="000000"/>
                </a:solidFill>
              </a:rPr>
              <a:t>10, Oymak+Tropp’15… </a:t>
            </a:r>
            <a:endParaRPr lang="en-US" sz="2000" i="1" dirty="0">
              <a:solidFill>
                <a:srgbClr val="000000"/>
              </a:solidFill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3543300" y="1758951"/>
          <a:ext cx="1943100" cy="137477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2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2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2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" name="Straight Connector 25"/>
          <p:cNvCxnSpPr/>
          <p:nvPr/>
        </p:nvCxnSpPr>
        <p:spPr bwMode="auto">
          <a:xfrm>
            <a:off x="342900" y="3371850"/>
            <a:ext cx="72485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333375" y="5372978"/>
            <a:ext cx="72485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2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50832" y="3538998"/>
            <a:ext cx="1019263" cy="260146"/>
          </a:xfrm>
          <a:prstGeom prst="rect">
            <a:avLst/>
          </a:prstGeom>
          <a:noFill/>
          <a:ln/>
          <a:effectLst/>
        </p:spPr>
      </p:pic>
      <p:pic>
        <p:nvPicPr>
          <p:cNvPr id="32" name="Picture 3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68597" y="4590789"/>
            <a:ext cx="165878" cy="188562"/>
          </a:xfrm>
          <a:prstGeom prst="rect">
            <a:avLst/>
          </a:prstGeom>
          <a:noFill/>
          <a:ln/>
          <a:effectLst/>
        </p:spPr>
      </p:pic>
      <p:pic>
        <p:nvPicPr>
          <p:cNvPr id="35" name="Picture 34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350449" y="4922919"/>
            <a:ext cx="307654" cy="236766"/>
          </a:xfrm>
          <a:prstGeom prst="rect">
            <a:avLst/>
          </a:prstGeom>
          <a:noFill/>
          <a:ln/>
          <a:effectLst/>
        </p:spPr>
      </p:pic>
      <p:sp>
        <p:nvSpPr>
          <p:cNvPr id="64" name="Film"/>
          <p:cNvSpPr>
            <a:spLocks noEditPoints="1" noChangeArrowheads="1"/>
          </p:cNvSpPr>
          <p:nvPr/>
        </p:nvSpPr>
        <p:spPr bwMode="auto">
          <a:xfrm>
            <a:off x="3675837" y="1583871"/>
            <a:ext cx="100366" cy="20901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ilm"/>
          <p:cNvSpPr>
            <a:spLocks noEditPoints="1" noChangeArrowheads="1"/>
          </p:cNvSpPr>
          <p:nvPr/>
        </p:nvSpPr>
        <p:spPr bwMode="auto">
          <a:xfrm>
            <a:off x="4182925" y="1583871"/>
            <a:ext cx="100366" cy="20901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ilm"/>
          <p:cNvSpPr>
            <a:spLocks noEditPoints="1" noChangeArrowheads="1"/>
          </p:cNvSpPr>
          <p:nvPr/>
        </p:nvSpPr>
        <p:spPr bwMode="auto">
          <a:xfrm>
            <a:off x="4713417" y="1583871"/>
            <a:ext cx="100366" cy="20901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ilm"/>
          <p:cNvSpPr>
            <a:spLocks noEditPoints="1" noChangeArrowheads="1"/>
          </p:cNvSpPr>
          <p:nvPr/>
        </p:nvSpPr>
        <p:spPr bwMode="auto">
          <a:xfrm>
            <a:off x="5220505" y="1583871"/>
            <a:ext cx="100366" cy="20901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4960 w 21600"/>
              <a:gd name="T17" fmla="*/ 8129 h 21600"/>
              <a:gd name="T18" fmla="*/ 17079 w 21600"/>
              <a:gd name="T19" fmla="*/ 1342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lose/>
              </a:path>
              <a:path w="21600" h="21600" extrusionOk="0">
                <a:moveTo>
                  <a:pt x="3014" y="21600"/>
                </a:moveTo>
                <a:lnTo>
                  <a:pt x="3014" y="0"/>
                </a:lnTo>
                <a:lnTo>
                  <a:pt x="0" y="0"/>
                </a:lnTo>
                <a:lnTo>
                  <a:pt x="0" y="21600"/>
                </a:lnTo>
                <a:lnTo>
                  <a:pt x="3014" y="21600"/>
                </a:lnTo>
                <a:close/>
              </a:path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18586" y="0"/>
                </a:lnTo>
                <a:lnTo>
                  <a:pt x="18586" y="21600"/>
                </a:lnTo>
                <a:lnTo>
                  <a:pt x="21600" y="21600"/>
                </a:lnTo>
                <a:close/>
              </a:path>
              <a:path w="21600" h="21600" extrusionOk="0">
                <a:moveTo>
                  <a:pt x="6028" y="6574"/>
                </a:moveTo>
                <a:lnTo>
                  <a:pt x="15572" y="6574"/>
                </a:lnTo>
                <a:lnTo>
                  <a:pt x="16074" y="6574"/>
                </a:lnTo>
                <a:lnTo>
                  <a:pt x="16326" y="6457"/>
                </a:lnTo>
                <a:lnTo>
                  <a:pt x="16577" y="6339"/>
                </a:lnTo>
                <a:lnTo>
                  <a:pt x="16828" y="6222"/>
                </a:lnTo>
                <a:lnTo>
                  <a:pt x="17079" y="6222"/>
                </a:lnTo>
                <a:lnTo>
                  <a:pt x="17330" y="5987"/>
                </a:lnTo>
                <a:lnTo>
                  <a:pt x="17330" y="5870"/>
                </a:lnTo>
                <a:lnTo>
                  <a:pt x="17581" y="5635"/>
                </a:lnTo>
                <a:lnTo>
                  <a:pt x="17581" y="1526"/>
                </a:lnTo>
                <a:lnTo>
                  <a:pt x="17330" y="1291"/>
                </a:lnTo>
                <a:lnTo>
                  <a:pt x="17330" y="1174"/>
                </a:lnTo>
                <a:lnTo>
                  <a:pt x="17079" y="1057"/>
                </a:lnTo>
                <a:lnTo>
                  <a:pt x="16828" y="939"/>
                </a:lnTo>
                <a:lnTo>
                  <a:pt x="16577" y="822"/>
                </a:lnTo>
                <a:lnTo>
                  <a:pt x="16326" y="704"/>
                </a:lnTo>
                <a:lnTo>
                  <a:pt x="16074" y="704"/>
                </a:lnTo>
                <a:lnTo>
                  <a:pt x="15572" y="587"/>
                </a:lnTo>
                <a:lnTo>
                  <a:pt x="6028" y="587"/>
                </a:lnTo>
                <a:lnTo>
                  <a:pt x="5526" y="704"/>
                </a:lnTo>
                <a:lnTo>
                  <a:pt x="5274" y="704"/>
                </a:lnTo>
                <a:lnTo>
                  <a:pt x="5023" y="822"/>
                </a:lnTo>
                <a:lnTo>
                  <a:pt x="4772" y="939"/>
                </a:lnTo>
                <a:lnTo>
                  <a:pt x="4521" y="1057"/>
                </a:lnTo>
                <a:lnTo>
                  <a:pt x="4270" y="1174"/>
                </a:lnTo>
                <a:lnTo>
                  <a:pt x="4270" y="1291"/>
                </a:lnTo>
                <a:lnTo>
                  <a:pt x="4019" y="1526"/>
                </a:lnTo>
                <a:lnTo>
                  <a:pt x="4019" y="5635"/>
                </a:lnTo>
                <a:lnTo>
                  <a:pt x="4270" y="5870"/>
                </a:lnTo>
                <a:lnTo>
                  <a:pt x="4270" y="5987"/>
                </a:lnTo>
                <a:lnTo>
                  <a:pt x="4521" y="6222"/>
                </a:lnTo>
                <a:lnTo>
                  <a:pt x="4772" y="6222"/>
                </a:lnTo>
                <a:lnTo>
                  <a:pt x="5023" y="6339"/>
                </a:lnTo>
                <a:lnTo>
                  <a:pt x="5274" y="6457"/>
                </a:lnTo>
                <a:lnTo>
                  <a:pt x="5526" y="6574"/>
                </a:lnTo>
                <a:lnTo>
                  <a:pt x="6028" y="6574"/>
                </a:lnTo>
                <a:close/>
              </a:path>
              <a:path w="21600" h="21600" extrusionOk="0">
                <a:moveTo>
                  <a:pt x="6028" y="13617"/>
                </a:moveTo>
                <a:lnTo>
                  <a:pt x="15572" y="13617"/>
                </a:lnTo>
                <a:lnTo>
                  <a:pt x="16074" y="13617"/>
                </a:lnTo>
                <a:lnTo>
                  <a:pt x="16326" y="13617"/>
                </a:lnTo>
                <a:lnTo>
                  <a:pt x="16577" y="13500"/>
                </a:lnTo>
                <a:lnTo>
                  <a:pt x="16828" y="13383"/>
                </a:lnTo>
                <a:lnTo>
                  <a:pt x="17079" y="13265"/>
                </a:lnTo>
                <a:lnTo>
                  <a:pt x="17330" y="13148"/>
                </a:lnTo>
                <a:lnTo>
                  <a:pt x="17330" y="12913"/>
                </a:lnTo>
                <a:lnTo>
                  <a:pt x="17581" y="12796"/>
                </a:lnTo>
                <a:lnTo>
                  <a:pt x="17581" y="8687"/>
                </a:lnTo>
                <a:lnTo>
                  <a:pt x="17330" y="8452"/>
                </a:lnTo>
                <a:lnTo>
                  <a:pt x="17330" y="8335"/>
                </a:lnTo>
                <a:lnTo>
                  <a:pt x="17079" y="8217"/>
                </a:lnTo>
                <a:lnTo>
                  <a:pt x="16828" y="7983"/>
                </a:lnTo>
                <a:lnTo>
                  <a:pt x="16577" y="7983"/>
                </a:lnTo>
                <a:lnTo>
                  <a:pt x="16326" y="7865"/>
                </a:lnTo>
                <a:lnTo>
                  <a:pt x="16074" y="7865"/>
                </a:lnTo>
                <a:lnTo>
                  <a:pt x="15572" y="7748"/>
                </a:lnTo>
                <a:lnTo>
                  <a:pt x="6028" y="7748"/>
                </a:lnTo>
                <a:lnTo>
                  <a:pt x="5526" y="7865"/>
                </a:lnTo>
                <a:lnTo>
                  <a:pt x="5274" y="7865"/>
                </a:lnTo>
                <a:lnTo>
                  <a:pt x="5023" y="7983"/>
                </a:lnTo>
                <a:lnTo>
                  <a:pt x="4772" y="7983"/>
                </a:lnTo>
                <a:lnTo>
                  <a:pt x="4521" y="8217"/>
                </a:lnTo>
                <a:lnTo>
                  <a:pt x="4270" y="8335"/>
                </a:lnTo>
                <a:lnTo>
                  <a:pt x="4270" y="8452"/>
                </a:lnTo>
                <a:lnTo>
                  <a:pt x="4019" y="8687"/>
                </a:lnTo>
                <a:lnTo>
                  <a:pt x="4019" y="12796"/>
                </a:lnTo>
                <a:lnTo>
                  <a:pt x="4270" y="12913"/>
                </a:lnTo>
                <a:lnTo>
                  <a:pt x="4270" y="13148"/>
                </a:lnTo>
                <a:lnTo>
                  <a:pt x="4521" y="13265"/>
                </a:lnTo>
                <a:lnTo>
                  <a:pt x="4772" y="13383"/>
                </a:lnTo>
                <a:lnTo>
                  <a:pt x="5023" y="13500"/>
                </a:lnTo>
                <a:lnTo>
                  <a:pt x="5274" y="13617"/>
                </a:lnTo>
                <a:lnTo>
                  <a:pt x="5526" y="13617"/>
                </a:lnTo>
                <a:lnTo>
                  <a:pt x="6028" y="13617"/>
                </a:lnTo>
                <a:close/>
              </a:path>
              <a:path w="21600" h="21600" extrusionOk="0">
                <a:moveTo>
                  <a:pt x="6028" y="20778"/>
                </a:moveTo>
                <a:lnTo>
                  <a:pt x="15572" y="20778"/>
                </a:lnTo>
                <a:lnTo>
                  <a:pt x="16074" y="20778"/>
                </a:lnTo>
                <a:lnTo>
                  <a:pt x="16326" y="20661"/>
                </a:lnTo>
                <a:lnTo>
                  <a:pt x="16577" y="20661"/>
                </a:lnTo>
                <a:lnTo>
                  <a:pt x="16828" y="20543"/>
                </a:lnTo>
                <a:lnTo>
                  <a:pt x="17079" y="20426"/>
                </a:lnTo>
                <a:lnTo>
                  <a:pt x="17330" y="20309"/>
                </a:lnTo>
                <a:lnTo>
                  <a:pt x="17330" y="20074"/>
                </a:lnTo>
                <a:lnTo>
                  <a:pt x="17581" y="19957"/>
                </a:lnTo>
                <a:lnTo>
                  <a:pt x="17581" y="15730"/>
                </a:lnTo>
                <a:lnTo>
                  <a:pt x="17330" y="15613"/>
                </a:lnTo>
                <a:lnTo>
                  <a:pt x="17330" y="15378"/>
                </a:lnTo>
                <a:lnTo>
                  <a:pt x="17079" y="15378"/>
                </a:lnTo>
                <a:lnTo>
                  <a:pt x="16828" y="15143"/>
                </a:lnTo>
                <a:lnTo>
                  <a:pt x="16577" y="15026"/>
                </a:lnTo>
                <a:lnTo>
                  <a:pt x="16326" y="15026"/>
                </a:lnTo>
                <a:lnTo>
                  <a:pt x="16074" y="15026"/>
                </a:lnTo>
                <a:lnTo>
                  <a:pt x="15572" y="14909"/>
                </a:lnTo>
                <a:lnTo>
                  <a:pt x="6028" y="14909"/>
                </a:lnTo>
                <a:lnTo>
                  <a:pt x="5526" y="15026"/>
                </a:lnTo>
                <a:lnTo>
                  <a:pt x="5274" y="15026"/>
                </a:lnTo>
                <a:lnTo>
                  <a:pt x="5023" y="15026"/>
                </a:lnTo>
                <a:lnTo>
                  <a:pt x="4772" y="15143"/>
                </a:lnTo>
                <a:lnTo>
                  <a:pt x="4521" y="15378"/>
                </a:lnTo>
                <a:lnTo>
                  <a:pt x="4270" y="15378"/>
                </a:lnTo>
                <a:lnTo>
                  <a:pt x="4270" y="15613"/>
                </a:lnTo>
                <a:lnTo>
                  <a:pt x="4019" y="15730"/>
                </a:lnTo>
                <a:lnTo>
                  <a:pt x="4019" y="19957"/>
                </a:lnTo>
                <a:lnTo>
                  <a:pt x="4270" y="20074"/>
                </a:lnTo>
                <a:lnTo>
                  <a:pt x="4270" y="20309"/>
                </a:lnTo>
                <a:lnTo>
                  <a:pt x="4521" y="20426"/>
                </a:lnTo>
                <a:lnTo>
                  <a:pt x="4772" y="20543"/>
                </a:lnTo>
                <a:lnTo>
                  <a:pt x="5023" y="20661"/>
                </a:lnTo>
                <a:lnTo>
                  <a:pt x="5274" y="20661"/>
                </a:lnTo>
                <a:lnTo>
                  <a:pt x="5526" y="20778"/>
                </a:lnTo>
                <a:lnTo>
                  <a:pt x="6028" y="20778"/>
                </a:lnTo>
                <a:close/>
              </a:path>
              <a:path w="21600" h="21600" extrusionOk="0">
                <a:moveTo>
                  <a:pt x="753" y="1291"/>
                </a:moveTo>
                <a:lnTo>
                  <a:pt x="2260" y="1291"/>
                </a:lnTo>
                <a:lnTo>
                  <a:pt x="2260" y="235"/>
                </a:lnTo>
                <a:lnTo>
                  <a:pt x="753" y="235"/>
                </a:lnTo>
                <a:lnTo>
                  <a:pt x="753" y="1291"/>
                </a:lnTo>
                <a:close/>
              </a:path>
              <a:path w="21600" h="21600" extrusionOk="0">
                <a:moveTo>
                  <a:pt x="753" y="2700"/>
                </a:moveTo>
                <a:lnTo>
                  <a:pt x="2260" y="2700"/>
                </a:lnTo>
                <a:lnTo>
                  <a:pt x="2260" y="1643"/>
                </a:lnTo>
                <a:lnTo>
                  <a:pt x="753" y="1643"/>
                </a:lnTo>
                <a:lnTo>
                  <a:pt x="753" y="2700"/>
                </a:lnTo>
                <a:close/>
              </a:path>
              <a:path w="21600" h="21600" extrusionOk="0">
                <a:moveTo>
                  <a:pt x="753" y="4109"/>
                </a:moveTo>
                <a:lnTo>
                  <a:pt x="2260" y="4109"/>
                </a:lnTo>
                <a:lnTo>
                  <a:pt x="2260" y="3052"/>
                </a:lnTo>
                <a:lnTo>
                  <a:pt x="753" y="3052"/>
                </a:lnTo>
                <a:lnTo>
                  <a:pt x="753" y="4109"/>
                </a:lnTo>
                <a:close/>
              </a:path>
              <a:path w="21600" h="21600" extrusionOk="0">
                <a:moveTo>
                  <a:pt x="753" y="5517"/>
                </a:moveTo>
                <a:lnTo>
                  <a:pt x="2260" y="5517"/>
                </a:lnTo>
                <a:lnTo>
                  <a:pt x="2260" y="4461"/>
                </a:lnTo>
                <a:lnTo>
                  <a:pt x="753" y="4461"/>
                </a:lnTo>
                <a:lnTo>
                  <a:pt x="753" y="5517"/>
                </a:lnTo>
                <a:close/>
              </a:path>
              <a:path w="21600" h="21600" extrusionOk="0">
                <a:moveTo>
                  <a:pt x="753" y="6926"/>
                </a:moveTo>
                <a:lnTo>
                  <a:pt x="2260" y="6926"/>
                </a:lnTo>
                <a:lnTo>
                  <a:pt x="2260" y="5870"/>
                </a:lnTo>
                <a:lnTo>
                  <a:pt x="753" y="5870"/>
                </a:lnTo>
                <a:lnTo>
                  <a:pt x="753" y="6926"/>
                </a:lnTo>
                <a:close/>
              </a:path>
              <a:path w="21600" h="21600" extrusionOk="0">
                <a:moveTo>
                  <a:pt x="753" y="8335"/>
                </a:moveTo>
                <a:lnTo>
                  <a:pt x="2260" y="8335"/>
                </a:lnTo>
                <a:lnTo>
                  <a:pt x="2260" y="7278"/>
                </a:lnTo>
                <a:lnTo>
                  <a:pt x="753" y="7278"/>
                </a:lnTo>
                <a:lnTo>
                  <a:pt x="753" y="8335"/>
                </a:lnTo>
                <a:close/>
              </a:path>
              <a:path w="21600" h="21600" extrusionOk="0">
                <a:moveTo>
                  <a:pt x="753" y="9743"/>
                </a:moveTo>
                <a:lnTo>
                  <a:pt x="2260" y="9743"/>
                </a:lnTo>
                <a:lnTo>
                  <a:pt x="2260" y="8687"/>
                </a:lnTo>
                <a:lnTo>
                  <a:pt x="753" y="8687"/>
                </a:lnTo>
                <a:lnTo>
                  <a:pt x="753" y="9743"/>
                </a:lnTo>
                <a:close/>
              </a:path>
              <a:path w="21600" h="21600" extrusionOk="0">
                <a:moveTo>
                  <a:pt x="753" y="11152"/>
                </a:moveTo>
                <a:lnTo>
                  <a:pt x="2260" y="11152"/>
                </a:lnTo>
                <a:lnTo>
                  <a:pt x="2260" y="10096"/>
                </a:lnTo>
                <a:lnTo>
                  <a:pt x="753" y="10096"/>
                </a:lnTo>
                <a:lnTo>
                  <a:pt x="753" y="11152"/>
                </a:lnTo>
                <a:close/>
              </a:path>
              <a:path w="21600" h="21600" extrusionOk="0">
                <a:moveTo>
                  <a:pt x="753" y="12561"/>
                </a:moveTo>
                <a:lnTo>
                  <a:pt x="2260" y="12561"/>
                </a:lnTo>
                <a:lnTo>
                  <a:pt x="2260" y="11504"/>
                </a:lnTo>
                <a:lnTo>
                  <a:pt x="753" y="11504"/>
                </a:lnTo>
                <a:lnTo>
                  <a:pt x="753" y="12561"/>
                </a:lnTo>
                <a:close/>
              </a:path>
              <a:path w="21600" h="21600" extrusionOk="0">
                <a:moveTo>
                  <a:pt x="753" y="13970"/>
                </a:moveTo>
                <a:lnTo>
                  <a:pt x="2260" y="13970"/>
                </a:lnTo>
                <a:lnTo>
                  <a:pt x="2260" y="12913"/>
                </a:lnTo>
                <a:lnTo>
                  <a:pt x="753" y="12913"/>
                </a:lnTo>
                <a:lnTo>
                  <a:pt x="753" y="13970"/>
                </a:lnTo>
                <a:close/>
              </a:path>
              <a:path w="21600" h="21600" extrusionOk="0">
                <a:moveTo>
                  <a:pt x="753" y="15378"/>
                </a:moveTo>
                <a:lnTo>
                  <a:pt x="2260" y="15378"/>
                </a:lnTo>
                <a:lnTo>
                  <a:pt x="2260" y="14322"/>
                </a:lnTo>
                <a:lnTo>
                  <a:pt x="753" y="14322"/>
                </a:lnTo>
                <a:lnTo>
                  <a:pt x="753" y="15378"/>
                </a:lnTo>
                <a:close/>
              </a:path>
              <a:path w="21600" h="21600" extrusionOk="0">
                <a:moveTo>
                  <a:pt x="753" y="16787"/>
                </a:moveTo>
                <a:lnTo>
                  <a:pt x="2260" y="16787"/>
                </a:lnTo>
                <a:lnTo>
                  <a:pt x="2260" y="15730"/>
                </a:lnTo>
                <a:lnTo>
                  <a:pt x="753" y="15730"/>
                </a:lnTo>
                <a:lnTo>
                  <a:pt x="753" y="16787"/>
                </a:lnTo>
                <a:close/>
              </a:path>
              <a:path w="21600" h="21600" extrusionOk="0">
                <a:moveTo>
                  <a:pt x="753" y="18196"/>
                </a:moveTo>
                <a:lnTo>
                  <a:pt x="2260" y="18196"/>
                </a:lnTo>
                <a:lnTo>
                  <a:pt x="2260" y="17139"/>
                </a:lnTo>
                <a:lnTo>
                  <a:pt x="753" y="17139"/>
                </a:lnTo>
                <a:lnTo>
                  <a:pt x="753" y="18196"/>
                </a:lnTo>
                <a:close/>
              </a:path>
              <a:path w="21600" h="21600" extrusionOk="0">
                <a:moveTo>
                  <a:pt x="753" y="19604"/>
                </a:moveTo>
                <a:lnTo>
                  <a:pt x="2260" y="19604"/>
                </a:lnTo>
                <a:lnTo>
                  <a:pt x="2260" y="18548"/>
                </a:lnTo>
                <a:lnTo>
                  <a:pt x="753" y="18548"/>
                </a:lnTo>
                <a:lnTo>
                  <a:pt x="753" y="19604"/>
                </a:lnTo>
                <a:close/>
              </a:path>
              <a:path w="21600" h="21600" extrusionOk="0">
                <a:moveTo>
                  <a:pt x="753" y="21013"/>
                </a:moveTo>
                <a:lnTo>
                  <a:pt x="2260" y="21013"/>
                </a:lnTo>
                <a:lnTo>
                  <a:pt x="2260" y="19957"/>
                </a:lnTo>
                <a:lnTo>
                  <a:pt x="753" y="19957"/>
                </a:lnTo>
                <a:lnTo>
                  <a:pt x="753" y="21013"/>
                </a:lnTo>
                <a:close/>
              </a:path>
              <a:path w="21600" h="21600" extrusionOk="0">
                <a:moveTo>
                  <a:pt x="19340" y="1409"/>
                </a:moveTo>
                <a:lnTo>
                  <a:pt x="20595" y="1409"/>
                </a:lnTo>
                <a:lnTo>
                  <a:pt x="20595" y="352"/>
                </a:lnTo>
                <a:lnTo>
                  <a:pt x="19340" y="352"/>
                </a:lnTo>
                <a:lnTo>
                  <a:pt x="19340" y="1409"/>
                </a:lnTo>
                <a:close/>
              </a:path>
              <a:path w="21600" h="21600" extrusionOk="0">
                <a:moveTo>
                  <a:pt x="19340" y="2700"/>
                </a:moveTo>
                <a:lnTo>
                  <a:pt x="20595" y="2700"/>
                </a:lnTo>
                <a:lnTo>
                  <a:pt x="20595" y="1643"/>
                </a:lnTo>
                <a:lnTo>
                  <a:pt x="19340" y="1643"/>
                </a:lnTo>
                <a:lnTo>
                  <a:pt x="19340" y="2700"/>
                </a:lnTo>
                <a:close/>
              </a:path>
              <a:path w="21600" h="21600" extrusionOk="0">
                <a:moveTo>
                  <a:pt x="19340" y="4109"/>
                </a:moveTo>
                <a:lnTo>
                  <a:pt x="20595" y="4109"/>
                </a:lnTo>
                <a:lnTo>
                  <a:pt x="20595" y="3052"/>
                </a:lnTo>
                <a:lnTo>
                  <a:pt x="19340" y="3052"/>
                </a:lnTo>
                <a:lnTo>
                  <a:pt x="19340" y="4109"/>
                </a:lnTo>
                <a:close/>
              </a:path>
              <a:path w="21600" h="21600" extrusionOk="0">
                <a:moveTo>
                  <a:pt x="19340" y="5517"/>
                </a:moveTo>
                <a:lnTo>
                  <a:pt x="20595" y="5517"/>
                </a:lnTo>
                <a:lnTo>
                  <a:pt x="20595" y="4461"/>
                </a:lnTo>
                <a:lnTo>
                  <a:pt x="19340" y="4461"/>
                </a:lnTo>
                <a:lnTo>
                  <a:pt x="19340" y="5517"/>
                </a:lnTo>
                <a:close/>
              </a:path>
              <a:path w="21600" h="21600" extrusionOk="0">
                <a:moveTo>
                  <a:pt x="19340" y="6926"/>
                </a:moveTo>
                <a:lnTo>
                  <a:pt x="20595" y="6926"/>
                </a:lnTo>
                <a:lnTo>
                  <a:pt x="20595" y="5870"/>
                </a:lnTo>
                <a:lnTo>
                  <a:pt x="19340" y="5870"/>
                </a:lnTo>
                <a:lnTo>
                  <a:pt x="19340" y="6926"/>
                </a:lnTo>
                <a:close/>
              </a:path>
              <a:path w="21600" h="21600" extrusionOk="0">
                <a:moveTo>
                  <a:pt x="19340" y="8335"/>
                </a:moveTo>
                <a:lnTo>
                  <a:pt x="20595" y="8335"/>
                </a:lnTo>
                <a:lnTo>
                  <a:pt x="20595" y="7278"/>
                </a:lnTo>
                <a:lnTo>
                  <a:pt x="19340" y="7278"/>
                </a:lnTo>
                <a:lnTo>
                  <a:pt x="19340" y="8335"/>
                </a:lnTo>
                <a:close/>
              </a:path>
              <a:path w="21600" h="21600" extrusionOk="0">
                <a:moveTo>
                  <a:pt x="19340" y="9743"/>
                </a:moveTo>
                <a:lnTo>
                  <a:pt x="20595" y="9743"/>
                </a:lnTo>
                <a:lnTo>
                  <a:pt x="20595" y="8687"/>
                </a:lnTo>
                <a:lnTo>
                  <a:pt x="19340" y="8687"/>
                </a:lnTo>
                <a:lnTo>
                  <a:pt x="19340" y="9743"/>
                </a:lnTo>
                <a:close/>
              </a:path>
              <a:path w="21600" h="21600" extrusionOk="0">
                <a:moveTo>
                  <a:pt x="19340" y="11152"/>
                </a:moveTo>
                <a:lnTo>
                  <a:pt x="20595" y="11152"/>
                </a:lnTo>
                <a:lnTo>
                  <a:pt x="20595" y="10096"/>
                </a:lnTo>
                <a:lnTo>
                  <a:pt x="19340" y="10096"/>
                </a:lnTo>
                <a:lnTo>
                  <a:pt x="19340" y="11152"/>
                </a:lnTo>
                <a:close/>
              </a:path>
              <a:path w="21600" h="21600" extrusionOk="0">
                <a:moveTo>
                  <a:pt x="19340" y="12561"/>
                </a:moveTo>
                <a:lnTo>
                  <a:pt x="20595" y="12561"/>
                </a:lnTo>
                <a:lnTo>
                  <a:pt x="20595" y="11504"/>
                </a:lnTo>
                <a:lnTo>
                  <a:pt x="19340" y="11504"/>
                </a:lnTo>
                <a:lnTo>
                  <a:pt x="19340" y="12561"/>
                </a:lnTo>
                <a:close/>
              </a:path>
              <a:path w="21600" h="21600" extrusionOk="0">
                <a:moveTo>
                  <a:pt x="19340" y="13970"/>
                </a:moveTo>
                <a:lnTo>
                  <a:pt x="20595" y="13970"/>
                </a:lnTo>
                <a:lnTo>
                  <a:pt x="20595" y="12913"/>
                </a:lnTo>
                <a:lnTo>
                  <a:pt x="19340" y="12913"/>
                </a:lnTo>
                <a:lnTo>
                  <a:pt x="19340" y="13970"/>
                </a:lnTo>
                <a:close/>
              </a:path>
              <a:path w="21600" h="21600" extrusionOk="0">
                <a:moveTo>
                  <a:pt x="19340" y="15378"/>
                </a:moveTo>
                <a:lnTo>
                  <a:pt x="20595" y="15378"/>
                </a:lnTo>
                <a:lnTo>
                  <a:pt x="20595" y="14322"/>
                </a:lnTo>
                <a:lnTo>
                  <a:pt x="19340" y="14322"/>
                </a:lnTo>
                <a:lnTo>
                  <a:pt x="19340" y="15378"/>
                </a:lnTo>
                <a:close/>
              </a:path>
              <a:path w="21600" h="21600" extrusionOk="0">
                <a:moveTo>
                  <a:pt x="19340" y="16787"/>
                </a:moveTo>
                <a:lnTo>
                  <a:pt x="20595" y="16787"/>
                </a:lnTo>
                <a:lnTo>
                  <a:pt x="20595" y="15730"/>
                </a:lnTo>
                <a:lnTo>
                  <a:pt x="19340" y="15730"/>
                </a:lnTo>
                <a:lnTo>
                  <a:pt x="19340" y="16787"/>
                </a:lnTo>
                <a:close/>
              </a:path>
              <a:path w="21600" h="21600" extrusionOk="0">
                <a:moveTo>
                  <a:pt x="19340" y="18196"/>
                </a:moveTo>
                <a:lnTo>
                  <a:pt x="20595" y="18196"/>
                </a:lnTo>
                <a:lnTo>
                  <a:pt x="20595" y="17139"/>
                </a:lnTo>
                <a:lnTo>
                  <a:pt x="19340" y="17139"/>
                </a:lnTo>
                <a:lnTo>
                  <a:pt x="19340" y="18196"/>
                </a:lnTo>
                <a:close/>
              </a:path>
              <a:path w="21600" h="21600" extrusionOk="0">
                <a:moveTo>
                  <a:pt x="19340" y="19604"/>
                </a:moveTo>
                <a:lnTo>
                  <a:pt x="20595" y="19604"/>
                </a:lnTo>
                <a:lnTo>
                  <a:pt x="20595" y="18548"/>
                </a:lnTo>
                <a:lnTo>
                  <a:pt x="19340" y="18548"/>
                </a:lnTo>
                <a:lnTo>
                  <a:pt x="19340" y="19604"/>
                </a:lnTo>
                <a:close/>
              </a:path>
              <a:path w="21600" h="21600" extrusionOk="0">
                <a:moveTo>
                  <a:pt x="19340" y="21013"/>
                </a:moveTo>
                <a:lnTo>
                  <a:pt x="20595" y="21013"/>
                </a:lnTo>
                <a:lnTo>
                  <a:pt x="20595" y="19957"/>
                </a:lnTo>
                <a:lnTo>
                  <a:pt x="19340" y="19957"/>
                </a:lnTo>
                <a:lnTo>
                  <a:pt x="19340" y="2101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8" name="Picture 9"/>
          <p:cNvPicPr>
            <a:picLocks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6925" y="2795565"/>
            <a:ext cx="165025" cy="30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68" descr="Yigang_Peng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78510" y="2298812"/>
            <a:ext cx="221074" cy="322176"/>
          </a:xfrm>
          <a:prstGeom prst="rect">
            <a:avLst/>
          </a:prstGeom>
        </p:spPr>
      </p:pic>
      <p:pic>
        <p:nvPicPr>
          <p:cNvPr id="6" name="Picture 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93410" y="1036635"/>
            <a:ext cx="4808070" cy="26800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63506" y="3866218"/>
            <a:ext cx="314270" cy="26241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38610" y="4945022"/>
            <a:ext cx="283616" cy="23681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38995" y="4927111"/>
            <a:ext cx="283181" cy="23645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0" name="Picture 69" descr="Lin%20Zhouchen.jpg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033" y="1866900"/>
            <a:ext cx="220479" cy="298379"/>
          </a:xfrm>
          <a:prstGeom prst="rect">
            <a:avLst/>
          </a:prstGeom>
        </p:spPr>
      </p:pic>
      <p:sp>
        <p:nvSpPr>
          <p:cNvPr id="71" name="5-Point Star 70"/>
          <p:cNvSpPr/>
          <p:nvPr/>
        </p:nvSpPr>
        <p:spPr bwMode="auto">
          <a:xfrm>
            <a:off x="3658275" y="1881147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2" name="5-Point Star 71"/>
          <p:cNvSpPr/>
          <p:nvPr/>
        </p:nvSpPr>
        <p:spPr bwMode="auto">
          <a:xfrm>
            <a:off x="4141959" y="1881147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3" name="5-Point Star 72"/>
          <p:cNvSpPr/>
          <p:nvPr/>
        </p:nvSpPr>
        <p:spPr bwMode="auto">
          <a:xfrm>
            <a:off x="4212172" y="1920689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4" name="5-Point Star 73"/>
          <p:cNvSpPr/>
          <p:nvPr/>
        </p:nvSpPr>
        <p:spPr bwMode="auto">
          <a:xfrm>
            <a:off x="5171739" y="1889055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5" name="5-Point Star 74"/>
          <p:cNvSpPr/>
          <p:nvPr/>
        </p:nvSpPr>
        <p:spPr bwMode="auto">
          <a:xfrm>
            <a:off x="5241951" y="1928597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6" name="5-Point Star 75"/>
          <p:cNvSpPr/>
          <p:nvPr/>
        </p:nvSpPr>
        <p:spPr bwMode="auto">
          <a:xfrm>
            <a:off x="3619269" y="2774799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7" name="5-Point Star 76"/>
          <p:cNvSpPr/>
          <p:nvPr/>
        </p:nvSpPr>
        <p:spPr bwMode="auto">
          <a:xfrm>
            <a:off x="3689481" y="2814341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8" name="5-Point Star 77"/>
          <p:cNvSpPr/>
          <p:nvPr/>
        </p:nvSpPr>
        <p:spPr bwMode="auto">
          <a:xfrm>
            <a:off x="5210745" y="2806432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9" name="5-Point Star 78"/>
          <p:cNvSpPr/>
          <p:nvPr/>
        </p:nvSpPr>
        <p:spPr bwMode="auto">
          <a:xfrm>
            <a:off x="3744090" y="2845975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0" name="5-Point Star 79"/>
          <p:cNvSpPr/>
          <p:nvPr/>
        </p:nvSpPr>
        <p:spPr bwMode="auto">
          <a:xfrm>
            <a:off x="4711459" y="2806432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1" name="5-Point Star 80"/>
          <p:cNvSpPr/>
          <p:nvPr/>
        </p:nvSpPr>
        <p:spPr bwMode="auto">
          <a:xfrm>
            <a:off x="3595865" y="2347744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2" name="5-Point Star 81"/>
          <p:cNvSpPr/>
          <p:nvPr/>
        </p:nvSpPr>
        <p:spPr bwMode="auto">
          <a:xfrm>
            <a:off x="3666077" y="2387286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3" name="5-Point Star 82"/>
          <p:cNvSpPr/>
          <p:nvPr/>
        </p:nvSpPr>
        <p:spPr bwMode="auto">
          <a:xfrm>
            <a:off x="3720686" y="2418920"/>
            <a:ext cx="139674" cy="149423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61699" y="2327420"/>
            <a:ext cx="688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</a:rPr>
              <a:t>??</a:t>
            </a:r>
            <a:endParaRPr lang="en-US" sz="1400" i="1" dirty="0"/>
          </a:p>
        </p:txBody>
      </p:sp>
      <p:pic>
        <p:nvPicPr>
          <p:cNvPr id="3" name="Picture 2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37331" y="2327420"/>
            <a:ext cx="1122402" cy="21950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85729" y="4214564"/>
            <a:ext cx="2583635" cy="2675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Recent related progress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9794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/>
          <p:cNvCxnSpPr>
            <a:stCxn id="45" idx="5"/>
            <a:endCxn id="47" idx="1"/>
          </p:cNvCxnSpPr>
          <p:nvPr/>
        </p:nvCxnSpPr>
        <p:spPr bwMode="auto">
          <a:xfrm rot="16200000" flipH="1">
            <a:off x="2232259" y="1313111"/>
            <a:ext cx="624845" cy="8769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Flowchart: Connector 34"/>
          <p:cNvSpPr/>
          <p:nvPr/>
        </p:nvSpPr>
        <p:spPr bwMode="auto">
          <a:xfrm>
            <a:off x="3880840" y="2683689"/>
            <a:ext cx="138223" cy="148856"/>
          </a:xfrm>
          <a:prstGeom prst="flowChartConnector">
            <a:avLst/>
          </a:prstGeom>
          <a:solidFill>
            <a:schemeClr val="bg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37" name="Flowchart: Connector 36"/>
          <p:cNvSpPr/>
          <p:nvPr/>
        </p:nvSpPr>
        <p:spPr bwMode="auto">
          <a:xfrm>
            <a:off x="3416552" y="2687233"/>
            <a:ext cx="138223" cy="148856"/>
          </a:xfrm>
          <a:prstGeom prst="flowChartConnector">
            <a:avLst/>
          </a:prstGeom>
          <a:solidFill>
            <a:schemeClr val="bg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2962897" y="2690777"/>
            <a:ext cx="138223" cy="148856"/>
          </a:xfrm>
          <a:prstGeom prst="flowChartConnector">
            <a:avLst/>
          </a:prstGeom>
          <a:solidFill>
            <a:schemeClr val="bg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1201436" y="2704953"/>
            <a:ext cx="138223" cy="148856"/>
          </a:xfrm>
          <a:prstGeom prst="flowChartConnector">
            <a:avLst/>
          </a:prstGeom>
          <a:solidFill>
            <a:schemeClr val="bg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45" name="Flowchart: Connector 44"/>
          <p:cNvSpPr/>
          <p:nvPr/>
        </p:nvSpPr>
        <p:spPr bwMode="auto">
          <a:xfrm>
            <a:off x="1988244" y="1312089"/>
            <a:ext cx="138223" cy="148856"/>
          </a:xfrm>
          <a:prstGeom prst="flowChartConnector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47" name="Flowchart: Connector 46"/>
          <p:cNvSpPr/>
          <p:nvPr/>
        </p:nvSpPr>
        <p:spPr bwMode="auto">
          <a:xfrm>
            <a:off x="2962896" y="2042192"/>
            <a:ext cx="138223" cy="148856"/>
          </a:xfrm>
          <a:prstGeom prst="flowChartConnector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50" name="Straight Connector 49"/>
          <p:cNvCxnSpPr>
            <a:stCxn id="47" idx="6"/>
            <a:endCxn id="35" idx="1"/>
          </p:cNvCxnSpPr>
          <p:nvPr/>
        </p:nvCxnSpPr>
        <p:spPr bwMode="auto">
          <a:xfrm>
            <a:off x="3101119" y="2116620"/>
            <a:ext cx="799963" cy="5888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stCxn id="102" idx="7"/>
            <a:endCxn id="45" idx="3"/>
          </p:cNvCxnSpPr>
          <p:nvPr/>
        </p:nvCxnSpPr>
        <p:spPr bwMode="auto">
          <a:xfrm rot="5400000" flipH="1" flipV="1">
            <a:off x="1200901" y="1298937"/>
            <a:ext cx="667375" cy="9477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>
            <a:stCxn id="47" idx="4"/>
            <a:endCxn id="38" idx="0"/>
          </p:cNvCxnSpPr>
          <p:nvPr/>
        </p:nvCxnSpPr>
        <p:spPr bwMode="auto">
          <a:xfrm rot="16200000" flipH="1">
            <a:off x="2782144" y="2440911"/>
            <a:ext cx="499729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>
            <a:stCxn id="45" idx="4"/>
            <a:endCxn id="88" idx="0"/>
          </p:cNvCxnSpPr>
          <p:nvPr/>
        </p:nvCxnSpPr>
        <p:spPr bwMode="auto">
          <a:xfrm rot="16200000" flipH="1">
            <a:off x="1780909" y="1737391"/>
            <a:ext cx="630866" cy="779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>
            <a:stCxn id="47" idx="5"/>
            <a:endCxn id="37" idx="0"/>
          </p:cNvCxnSpPr>
          <p:nvPr/>
        </p:nvCxnSpPr>
        <p:spPr bwMode="auto">
          <a:xfrm rot="16200000" flipH="1">
            <a:off x="3024278" y="2225847"/>
            <a:ext cx="517984" cy="404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Flowchart: Connector 84"/>
          <p:cNvSpPr/>
          <p:nvPr/>
        </p:nvSpPr>
        <p:spPr bwMode="auto">
          <a:xfrm>
            <a:off x="2431268" y="2701410"/>
            <a:ext cx="138223" cy="148856"/>
          </a:xfrm>
          <a:prstGeom prst="flowChartConnector">
            <a:avLst/>
          </a:prstGeom>
          <a:solidFill>
            <a:schemeClr val="bg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6" name="Flowchart: Connector 85"/>
          <p:cNvSpPr/>
          <p:nvPr/>
        </p:nvSpPr>
        <p:spPr bwMode="auto">
          <a:xfrm>
            <a:off x="2083938" y="2715587"/>
            <a:ext cx="138223" cy="148856"/>
          </a:xfrm>
          <a:prstGeom prst="flowChartConnector">
            <a:avLst/>
          </a:prstGeom>
          <a:solidFill>
            <a:schemeClr val="bg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7" name="Flowchart: Connector 86"/>
          <p:cNvSpPr/>
          <p:nvPr/>
        </p:nvSpPr>
        <p:spPr bwMode="auto">
          <a:xfrm>
            <a:off x="1630282" y="2708498"/>
            <a:ext cx="138223" cy="148856"/>
          </a:xfrm>
          <a:prstGeom prst="flowChartConnector">
            <a:avLst/>
          </a:prstGeom>
          <a:solidFill>
            <a:schemeClr val="bg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8" name="Flowchart: Connector 87"/>
          <p:cNvSpPr/>
          <p:nvPr/>
        </p:nvSpPr>
        <p:spPr bwMode="auto">
          <a:xfrm>
            <a:off x="2066217" y="2091811"/>
            <a:ext cx="138223" cy="148856"/>
          </a:xfrm>
          <a:prstGeom prst="flowChartConnector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89" name="Straight Connector 88"/>
          <p:cNvCxnSpPr>
            <a:stCxn id="88" idx="5"/>
            <a:endCxn id="85" idx="1"/>
          </p:cNvCxnSpPr>
          <p:nvPr/>
        </p:nvCxnSpPr>
        <p:spPr bwMode="auto">
          <a:xfrm rot="16200000" flipH="1">
            <a:off x="2065684" y="2337382"/>
            <a:ext cx="504341" cy="2673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>
            <a:stCxn id="88" idx="3"/>
            <a:endCxn id="87" idx="0"/>
          </p:cNvCxnSpPr>
          <p:nvPr/>
        </p:nvCxnSpPr>
        <p:spPr bwMode="auto">
          <a:xfrm rot="5400000">
            <a:off x="1648112" y="2270151"/>
            <a:ext cx="489630" cy="3870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>
            <a:stCxn id="88" idx="4"/>
            <a:endCxn id="86" idx="0"/>
          </p:cNvCxnSpPr>
          <p:nvPr/>
        </p:nvCxnSpPr>
        <p:spPr bwMode="auto">
          <a:xfrm rot="16200000" flipH="1">
            <a:off x="1906729" y="2469266"/>
            <a:ext cx="474920" cy="17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Flowchart: Connector 99"/>
          <p:cNvSpPr/>
          <p:nvPr/>
        </p:nvSpPr>
        <p:spPr bwMode="auto">
          <a:xfrm>
            <a:off x="705249" y="2697865"/>
            <a:ext cx="138223" cy="148856"/>
          </a:xfrm>
          <a:prstGeom prst="flowChartConnector">
            <a:avLst/>
          </a:prstGeom>
          <a:solidFill>
            <a:schemeClr val="bg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01" name="Flowchart: Connector 100"/>
          <p:cNvSpPr/>
          <p:nvPr/>
        </p:nvSpPr>
        <p:spPr bwMode="auto">
          <a:xfrm>
            <a:off x="166534" y="2690777"/>
            <a:ext cx="138223" cy="148856"/>
          </a:xfrm>
          <a:prstGeom prst="flowChartConnector">
            <a:avLst/>
          </a:prstGeom>
          <a:solidFill>
            <a:schemeClr val="bg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02" name="Flowchart: Connector 101"/>
          <p:cNvSpPr/>
          <p:nvPr/>
        </p:nvSpPr>
        <p:spPr bwMode="auto">
          <a:xfrm>
            <a:off x="942710" y="2084722"/>
            <a:ext cx="138223" cy="148856"/>
          </a:xfrm>
          <a:prstGeom prst="flowChartConnector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103" name="Straight Connector 102"/>
          <p:cNvCxnSpPr>
            <a:stCxn id="102" idx="5"/>
            <a:endCxn id="39" idx="0"/>
          </p:cNvCxnSpPr>
          <p:nvPr/>
        </p:nvCxnSpPr>
        <p:spPr bwMode="auto">
          <a:xfrm rot="16200000" flipH="1">
            <a:off x="919032" y="2353437"/>
            <a:ext cx="493174" cy="2098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Straight Connector 103"/>
          <p:cNvCxnSpPr>
            <a:stCxn id="102" idx="2"/>
            <a:endCxn id="101" idx="0"/>
          </p:cNvCxnSpPr>
          <p:nvPr/>
        </p:nvCxnSpPr>
        <p:spPr bwMode="auto">
          <a:xfrm rot="10800000" flipV="1">
            <a:off x="235646" y="2159149"/>
            <a:ext cx="707064" cy="5316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/>
          <p:cNvCxnSpPr>
            <a:stCxn id="102" idx="3"/>
            <a:endCxn id="100" idx="0"/>
          </p:cNvCxnSpPr>
          <p:nvPr/>
        </p:nvCxnSpPr>
        <p:spPr bwMode="auto">
          <a:xfrm rot="5400000">
            <a:off x="625614" y="2360527"/>
            <a:ext cx="486086" cy="1885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/>
          <p:cNvCxnSpPr>
            <a:stCxn id="39" idx="2"/>
            <a:endCxn id="100" idx="6"/>
          </p:cNvCxnSpPr>
          <p:nvPr/>
        </p:nvCxnSpPr>
        <p:spPr bwMode="auto">
          <a:xfrm rot="10800000">
            <a:off x="843472" y="2772293"/>
            <a:ext cx="357964" cy="7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/>
          <p:cNvCxnSpPr>
            <a:stCxn id="87" idx="6"/>
            <a:endCxn id="86" idx="2"/>
          </p:cNvCxnSpPr>
          <p:nvPr/>
        </p:nvCxnSpPr>
        <p:spPr bwMode="auto">
          <a:xfrm>
            <a:off x="1768505" y="2782926"/>
            <a:ext cx="315433" cy="70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>
            <a:stCxn id="35" idx="2"/>
            <a:endCxn id="37" idx="6"/>
          </p:cNvCxnSpPr>
          <p:nvPr/>
        </p:nvCxnSpPr>
        <p:spPr bwMode="auto">
          <a:xfrm rot="10800000" flipV="1">
            <a:off x="3554776" y="2758117"/>
            <a:ext cx="326065" cy="35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6" name="Picture 3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28299" y="1327445"/>
            <a:ext cx="2916073" cy="296467"/>
          </a:xfrm>
          <a:prstGeom prst="rect">
            <a:avLst/>
          </a:prstGeom>
          <a:noFill/>
          <a:ln/>
          <a:effectLst/>
        </p:spPr>
      </p:pic>
      <p:pic>
        <p:nvPicPr>
          <p:cNvPr id="46" name="Picture 45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79132" y="1926417"/>
            <a:ext cx="5075597" cy="675559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04979" y="2458046"/>
            <a:ext cx="351548" cy="270546"/>
          </a:xfrm>
          <a:prstGeom prst="rect">
            <a:avLst/>
          </a:prstGeom>
          <a:noFill/>
          <a:ln/>
          <a:effectLst/>
        </p:spPr>
      </p:pic>
      <p:pic>
        <p:nvPicPr>
          <p:cNvPr id="44" name="Picture 43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5166" y="1802363"/>
            <a:ext cx="378049" cy="270962"/>
          </a:xfrm>
          <a:prstGeom prst="rect">
            <a:avLst/>
          </a:prstGeom>
          <a:noFill/>
          <a:ln/>
          <a:effectLst/>
        </p:spPr>
      </p:pic>
      <p:pic>
        <p:nvPicPr>
          <p:cNvPr id="72" name="Picture 7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20861" y="3159056"/>
            <a:ext cx="838849" cy="296923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71971" y="3123615"/>
            <a:ext cx="2055748" cy="405632"/>
          </a:xfrm>
          <a:prstGeom prst="rect">
            <a:avLst/>
          </a:prstGeom>
          <a:noFill/>
          <a:ln/>
          <a:effectLst/>
        </p:spPr>
      </p:pic>
      <p:sp>
        <p:nvSpPr>
          <p:cNvPr id="74" name="TextBox 73"/>
          <p:cNvSpPr txBox="1"/>
          <p:nvPr/>
        </p:nvSpPr>
        <p:spPr>
          <a:xfrm>
            <a:off x="2044772" y="3104926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cond. </a:t>
            </a:r>
            <a:r>
              <a:rPr lang="en-US" dirty="0" err="1">
                <a:solidFill>
                  <a:srgbClr val="000000"/>
                </a:solidFill>
              </a:rPr>
              <a:t>indep</a:t>
            </a:r>
            <a:r>
              <a:rPr lang="en-US" dirty="0">
                <a:solidFill>
                  <a:srgbClr val="000000"/>
                </a:solidFill>
              </a:rPr>
              <a:t>. given other variables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1070152" y="3895278"/>
            <a:ext cx="6646371" cy="2031325"/>
            <a:chOff x="1070152" y="3895278"/>
            <a:chExt cx="6646371" cy="2031325"/>
          </a:xfrm>
        </p:grpSpPr>
        <p:pic>
          <p:nvPicPr>
            <p:cNvPr id="75" name="Picture 74" descr="TP_tmp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35671" y="4395980"/>
              <a:ext cx="4489546" cy="649014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76" name="TextBox 75"/>
            <p:cNvSpPr txBox="1"/>
            <p:nvPr/>
          </p:nvSpPr>
          <p:spPr>
            <a:xfrm>
              <a:off x="1070152" y="3895278"/>
              <a:ext cx="6646371" cy="2031325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Separation Principle:</a:t>
              </a: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endParaRPr lang="en-US" dirty="0">
                <a:solidFill>
                  <a:srgbClr val="000000"/>
                </a:solidFill>
              </a:endParaRPr>
            </a:p>
            <a:p>
              <a:pPr lvl="1">
                <a:buFont typeface="Arial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</a:rPr>
                <a:t> sparse pattern </a:t>
              </a:r>
              <a:r>
                <a:rPr lang="en-US" dirty="0">
                  <a:solidFill>
                    <a:srgbClr val="000000"/>
                  </a:solidFill>
                  <a:sym typeface="Wingdings" pitchFamily="2" charset="2"/>
                </a:rPr>
                <a:t> conditional (in)dependence</a:t>
              </a:r>
            </a:p>
            <a:p>
              <a:pPr lvl="1">
                <a:buFont typeface="Arial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sym typeface="Wingdings" pitchFamily="2" charset="2"/>
                </a:rPr>
                <a:t> rank of second component  number of hidden variables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Why Should You Care?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Chandrasekharan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Parrilo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and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Wilsky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of MIT, Annual of Statistics,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843" y="842210"/>
            <a:ext cx="3476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Learning Graphical Models</a:t>
            </a:r>
          </a:p>
        </p:txBody>
      </p:sp>
    </p:spTree>
    <p:extLst>
      <p:ext uri="{BB962C8B-B14F-4D97-AF65-F5344CB8AC3E}">
        <p14:creationId xmlns:p14="http://schemas.microsoft.com/office/powerpoint/2010/main" val="64407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Why Should You Care?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Lizhong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Zheng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of MIT, Submitted to ICML 2018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0843" y="788733"/>
            <a:ext cx="4061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Learning Deep Neural Networks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28310" y="5043352"/>
            <a:ext cx="7940843" cy="10156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0000"/>
                </a:solidFill>
              </a:rPr>
              <a:t>From information-theoretic perspective, DNNs (with </a:t>
            </a:r>
            <a:r>
              <a:rPr lang="en-US" sz="2000" dirty="0" err="1">
                <a:solidFill>
                  <a:srgbClr val="000000"/>
                </a:solidFill>
              </a:rPr>
              <a:t>softmax</a:t>
            </a:r>
            <a:r>
              <a:rPr lang="en-US" sz="2000" dirty="0">
                <a:solidFill>
                  <a:srgbClr val="000000"/>
                </a:solidFill>
              </a:rPr>
              <a:t> objective) is to learn a </a:t>
            </a:r>
            <a:r>
              <a:rPr lang="en-US" sz="2000" dirty="0">
                <a:solidFill>
                  <a:srgbClr val="FF0000"/>
                </a:solidFill>
              </a:rPr>
              <a:t>low-rank approximation </a:t>
            </a:r>
            <a:r>
              <a:rPr lang="en-US" sz="2000" dirty="0">
                <a:solidFill>
                  <a:srgbClr val="000000"/>
                </a:solidFill>
              </a:rPr>
              <a:t>of the joint distribution </a:t>
            </a:r>
            <a:r>
              <a:rPr lang="en-US" sz="2000" i="1" dirty="0">
                <a:solidFill>
                  <a:srgbClr val="000000"/>
                </a:solidFill>
              </a:rPr>
              <a:t>P(X,Y) </a:t>
            </a:r>
            <a:r>
              <a:rPr lang="en-US" sz="2000" dirty="0">
                <a:solidFill>
                  <a:srgbClr val="000000"/>
                </a:solidFill>
              </a:rPr>
              <a:t>of the input </a:t>
            </a:r>
            <a:r>
              <a:rPr lang="en-US" sz="2000" i="1" dirty="0">
                <a:solidFill>
                  <a:srgbClr val="000000"/>
                </a:solidFill>
              </a:rPr>
              <a:t>X</a:t>
            </a:r>
            <a:r>
              <a:rPr lang="en-US" sz="2000" dirty="0">
                <a:solidFill>
                  <a:srgbClr val="000000"/>
                </a:solidFill>
              </a:rPr>
              <a:t> and output </a:t>
            </a:r>
            <a:r>
              <a:rPr lang="en-US" sz="2000" i="1" dirty="0">
                <a:solidFill>
                  <a:srgbClr val="000000"/>
                </a:solidFill>
              </a:rPr>
              <a:t>Y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" y="1380292"/>
            <a:ext cx="4993044" cy="2162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700" y="1058386"/>
            <a:ext cx="4221564" cy="38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6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34135"/>
            <a:ext cx="70485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</a:rPr>
              <a:t>The data should be </a:t>
            </a:r>
            <a:r>
              <a:rPr lang="en-US" sz="2000" b="1" i="1" dirty="0">
                <a:solidFill>
                  <a:srgbClr val="000000"/>
                </a:solidFill>
              </a:rPr>
              <a:t>low-dimensional (low-rank)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… but some of the observations are </a:t>
            </a:r>
            <a:r>
              <a:rPr lang="en-US" sz="2000" b="1" i="1" dirty="0">
                <a:solidFill>
                  <a:srgbClr val="000000"/>
                </a:solidFill>
              </a:rPr>
              <a:t>grossly corrupted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… and all of the observations are </a:t>
            </a:r>
            <a:r>
              <a:rPr lang="en-US" sz="2000" b="1" i="1" dirty="0">
                <a:solidFill>
                  <a:srgbClr val="000000"/>
                </a:solidFill>
              </a:rPr>
              <a:t>noisy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… and many of them are </a:t>
            </a:r>
            <a:r>
              <a:rPr lang="en-US" sz="2000" b="1" i="1" dirty="0">
                <a:solidFill>
                  <a:srgbClr val="000000"/>
                </a:solidFill>
              </a:rPr>
              <a:t>missing</a:t>
            </a:r>
            <a:r>
              <a:rPr lang="en-US" sz="2000" i="1" dirty="0">
                <a:solidFill>
                  <a:srgbClr val="000000"/>
                </a:solidFill>
              </a:rPr>
              <a:t>: </a:t>
            </a:r>
          </a:p>
        </p:txBody>
      </p:sp>
      <p:pic>
        <p:nvPicPr>
          <p:cNvPr id="2" name="Picture 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37406" y="1522412"/>
            <a:ext cx="3129035" cy="29364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54902" y="1522412"/>
            <a:ext cx="1656642" cy="29348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39004" y="2770184"/>
            <a:ext cx="6611984" cy="293901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45447" y="3960809"/>
            <a:ext cx="3131998" cy="293925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76645" y="5284784"/>
            <a:ext cx="7736852" cy="293926"/>
          </a:xfrm>
          <a:prstGeom prst="rect">
            <a:avLst/>
          </a:prstGeom>
          <a:noFill/>
          <a:ln/>
          <a:effectLst/>
        </p:spPr>
      </p:pic>
      <p:sp>
        <p:nvSpPr>
          <p:cNvPr id="21" name="Rectangle 20"/>
          <p:cNvSpPr/>
          <p:nvPr/>
        </p:nvSpPr>
        <p:spPr bwMode="auto">
          <a:xfrm>
            <a:off x="180975" y="2047875"/>
            <a:ext cx="8820150" cy="40005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12" name="Picture 4" descr="C:\Users\mayi\Desktop\CHIP\Illustration-Plots\low_rank_matrix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7265" y="901179"/>
            <a:ext cx="1537622" cy="147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Low-dimensional Models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3020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8777" y="68439"/>
            <a:ext cx="9045224" cy="485422"/>
          </a:xfrm>
        </p:spPr>
        <p:txBody>
          <a:bodyPr/>
          <a:lstStyle/>
          <a:p>
            <a:r>
              <a:rPr lang="en-US" altLang="zh-CN" dirty="0"/>
              <a:t>My Interests – From 3-D Vision to High-Dim Data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41" name="Picture 6" descr="book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2" y="2535926"/>
            <a:ext cx="2402233" cy="34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141" descr="Macintosh HD:Users:yima:Desktop:978038787810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66" y="2540001"/>
            <a:ext cx="2553374" cy="344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579" y="2542155"/>
            <a:ext cx="2446424" cy="344689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36316" y="2018631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2003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203032" y="2023979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309853" y="2029327"/>
            <a:ext cx="68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316" y="989263"/>
            <a:ext cx="7288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In order to recover 3D geometry from 2D images, we need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to understand low-dim structures in high-dim spaces</a:t>
            </a:r>
            <a:r>
              <a:rPr lang="mr-IN" sz="2000" b="1" i="1" dirty="0">
                <a:solidFill>
                  <a:srgbClr val="FF0000"/>
                </a:solidFill>
              </a:rPr>
              <a:t>…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23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34135"/>
            <a:ext cx="70485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</a:rPr>
              <a:t>The data should be </a:t>
            </a:r>
            <a:r>
              <a:rPr lang="en-US" sz="2000" b="1" i="1" dirty="0">
                <a:solidFill>
                  <a:srgbClr val="000000"/>
                </a:solidFill>
              </a:rPr>
              <a:t>low-dimensional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… but some of the observations are </a:t>
            </a:r>
            <a:r>
              <a:rPr lang="en-US" sz="2000" b="1" i="1" dirty="0">
                <a:solidFill>
                  <a:srgbClr val="000000"/>
                </a:solidFill>
              </a:rPr>
              <a:t>grossly corrupted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… and all of the observations are </a:t>
            </a:r>
            <a:r>
              <a:rPr lang="en-US" sz="2000" b="1" i="1" dirty="0">
                <a:solidFill>
                  <a:srgbClr val="000000"/>
                </a:solidFill>
              </a:rPr>
              <a:t>noisy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… and many of them are </a:t>
            </a:r>
            <a:r>
              <a:rPr lang="en-US" sz="2000" b="1" i="1" dirty="0">
                <a:solidFill>
                  <a:srgbClr val="000000"/>
                </a:solidFill>
              </a:rPr>
              <a:t>missing</a:t>
            </a:r>
            <a:r>
              <a:rPr lang="en-US" sz="2000" i="1" dirty="0">
                <a:solidFill>
                  <a:srgbClr val="000000"/>
                </a:solidFill>
              </a:rPr>
              <a:t>: </a:t>
            </a:r>
          </a:p>
        </p:txBody>
      </p:sp>
      <p:pic>
        <p:nvPicPr>
          <p:cNvPr id="8" name="Picture 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37409" y="1522412"/>
            <a:ext cx="3129029" cy="293647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54637" y="1522412"/>
            <a:ext cx="1657172" cy="293574"/>
          </a:xfrm>
          <a:prstGeom prst="rect">
            <a:avLst/>
          </a:prstGeom>
          <a:noFill/>
          <a:ln/>
          <a:effectLst/>
        </p:spPr>
      </p:pic>
      <p:pic>
        <p:nvPicPr>
          <p:cNvPr id="3" name="Picture 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45175" y="2633116"/>
            <a:ext cx="4605384" cy="69554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45447" y="3960809"/>
            <a:ext cx="3131998" cy="293925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76645" y="5284784"/>
            <a:ext cx="7736852" cy="293926"/>
          </a:xfrm>
          <a:prstGeom prst="rect">
            <a:avLst/>
          </a:prstGeom>
          <a:noFill/>
          <a:ln/>
          <a:effectLst/>
        </p:spPr>
      </p:pic>
      <p:sp>
        <p:nvSpPr>
          <p:cNvPr id="11" name="Rectangle 10"/>
          <p:cNvSpPr/>
          <p:nvPr/>
        </p:nvSpPr>
        <p:spPr bwMode="auto">
          <a:xfrm>
            <a:off x="257521" y="3467993"/>
            <a:ext cx="8820150" cy="276225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847725"/>
            <a:ext cx="8820150" cy="1276350"/>
          </a:xfrm>
          <a:prstGeom prst="rect">
            <a:avLst/>
          </a:prstGeom>
          <a:solidFill>
            <a:schemeClr val="tx1">
              <a:alpha val="6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17" name="Picture 2" descr="C:\Users\mayi\Desktop\CHIP\Illustration-Plots\data_matrix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7266" y="2323976"/>
            <a:ext cx="1537622" cy="14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mayi\Desktop\CHIP\Illustration-Plots\low_rank_matrix.pn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7265" y="901179"/>
            <a:ext cx="1537622" cy="147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Low-dimensional Models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026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45447" y="2633116"/>
            <a:ext cx="4604840" cy="695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34135"/>
            <a:ext cx="70485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</a:rPr>
              <a:t>The data should be </a:t>
            </a:r>
            <a:r>
              <a:rPr lang="en-US" sz="2000" b="1" i="1" dirty="0">
                <a:solidFill>
                  <a:srgbClr val="000000"/>
                </a:solidFill>
              </a:rPr>
              <a:t>low-dimensional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… but some of the observations are </a:t>
            </a:r>
            <a:r>
              <a:rPr lang="en-US" sz="2000" b="1" i="1" dirty="0">
                <a:solidFill>
                  <a:srgbClr val="000000"/>
                </a:solidFill>
              </a:rPr>
              <a:t>grossly corrupted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… and some of them can be </a:t>
            </a:r>
            <a:r>
              <a:rPr lang="en-US" sz="2000" b="1" i="1" dirty="0">
                <a:solidFill>
                  <a:srgbClr val="000000"/>
                </a:solidFill>
              </a:rPr>
              <a:t>missing </a:t>
            </a:r>
            <a:r>
              <a:rPr lang="en-US" sz="2000" i="1" dirty="0">
                <a:solidFill>
                  <a:srgbClr val="000000"/>
                </a:solidFill>
              </a:rPr>
              <a:t>too: </a:t>
            </a:r>
          </a:p>
        </p:txBody>
      </p:sp>
      <p:pic>
        <p:nvPicPr>
          <p:cNvPr id="8" name="Picture 7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37409" y="1522412"/>
            <a:ext cx="3129029" cy="293647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54637" y="1522412"/>
            <a:ext cx="1657172" cy="293574"/>
          </a:xfrm>
          <a:prstGeom prst="rect">
            <a:avLst/>
          </a:prstGeom>
          <a:noFill/>
          <a:ln/>
          <a:effectLst/>
        </p:spPr>
      </p:pic>
      <p:pic>
        <p:nvPicPr>
          <p:cNvPr id="2" name="Picture 1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37404" y="4168771"/>
            <a:ext cx="4738519" cy="69551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289109" y="1002737"/>
            <a:ext cx="8820150" cy="2428043"/>
          </a:xfrm>
          <a:prstGeom prst="rect">
            <a:avLst/>
          </a:prstGeom>
          <a:solidFill>
            <a:schemeClr val="tx1">
              <a:alpha val="6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19" name="Picture 2" descr="C:\Users\mayi\Desktop\CHIP\Illustration-Plots\data_matrix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7266" y="2323976"/>
            <a:ext cx="1537622" cy="14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mayi\Desktop\CHIP\Illustration-Plots\low_rank_matrix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7265" y="901179"/>
            <a:ext cx="1537622" cy="147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7207266" y="3790520"/>
            <a:ext cx="1537621" cy="1484866"/>
            <a:chOff x="280988" y="2702890"/>
            <a:chExt cx="2509824" cy="2419420"/>
          </a:xfrm>
        </p:grpSpPr>
        <p:pic>
          <p:nvPicPr>
            <p:cNvPr id="25" name="Picture 2" descr="C:\Users\mayi\Desktop\CHIP\Illustration-Plots\data_matrix.png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8" y="2702890"/>
              <a:ext cx="2509824" cy="24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ound Single Corner Rectangle 25"/>
            <p:cNvSpPr/>
            <p:nvPr/>
          </p:nvSpPr>
          <p:spPr bwMode="auto">
            <a:xfrm>
              <a:off x="2031611" y="3136505"/>
              <a:ext cx="423041" cy="471488"/>
            </a:xfrm>
            <a:prstGeom prst="round1Rect">
              <a:avLst/>
            </a:prstGeom>
            <a:solidFill>
              <a:srgbClr val="0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27" name="Round Single Corner Rectangle 26"/>
            <p:cNvSpPr/>
            <p:nvPr/>
          </p:nvSpPr>
          <p:spPr bwMode="auto">
            <a:xfrm>
              <a:off x="1791519" y="4249968"/>
              <a:ext cx="423041" cy="235744"/>
            </a:xfrm>
            <a:prstGeom prst="round1Rect">
              <a:avLst/>
            </a:prstGeom>
            <a:solidFill>
              <a:srgbClr val="0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28" name="Round Single Corner Rectangle 27"/>
            <p:cNvSpPr/>
            <p:nvPr/>
          </p:nvSpPr>
          <p:spPr bwMode="auto">
            <a:xfrm>
              <a:off x="1041016" y="4014224"/>
              <a:ext cx="423041" cy="677945"/>
            </a:xfrm>
            <a:prstGeom prst="round1Rect">
              <a:avLst/>
            </a:prstGeom>
            <a:solidFill>
              <a:srgbClr val="0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29" name="Round Single Corner Rectangle 28"/>
            <p:cNvSpPr/>
            <p:nvPr/>
          </p:nvSpPr>
          <p:spPr bwMode="auto">
            <a:xfrm>
              <a:off x="1481631" y="3434162"/>
              <a:ext cx="270641" cy="377015"/>
            </a:xfrm>
            <a:prstGeom prst="round1Rect">
              <a:avLst/>
            </a:prstGeom>
            <a:solidFill>
              <a:srgbClr val="0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30" name="Round Single Corner Rectangle 29"/>
            <p:cNvSpPr/>
            <p:nvPr/>
          </p:nvSpPr>
          <p:spPr bwMode="auto">
            <a:xfrm>
              <a:off x="728664" y="2909886"/>
              <a:ext cx="523874" cy="524275"/>
            </a:xfrm>
            <a:prstGeom prst="round1Rect">
              <a:avLst/>
            </a:prstGeom>
            <a:solidFill>
              <a:srgbClr val="0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Low-dimensional Models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0635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45447" y="2633116"/>
            <a:ext cx="4604840" cy="695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34135"/>
            <a:ext cx="70485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</a:rPr>
              <a:t>The data should be </a:t>
            </a:r>
            <a:r>
              <a:rPr lang="en-US" sz="2000" b="1" i="1" dirty="0">
                <a:solidFill>
                  <a:srgbClr val="000000"/>
                </a:solidFill>
              </a:rPr>
              <a:t>low-dimensional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… but some of the observations are </a:t>
            </a:r>
            <a:r>
              <a:rPr lang="en-US" sz="2000" b="1" i="1" dirty="0">
                <a:solidFill>
                  <a:srgbClr val="000000"/>
                </a:solidFill>
              </a:rPr>
              <a:t>grossly corrupted</a:t>
            </a:r>
            <a:r>
              <a:rPr lang="en-US" sz="2000" i="1" dirty="0">
                <a:solidFill>
                  <a:srgbClr val="000000"/>
                </a:solidFill>
              </a:rPr>
              <a:t>:</a:t>
            </a: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… and some of them can be </a:t>
            </a:r>
            <a:r>
              <a:rPr lang="en-US" sz="2000" b="1" i="1" dirty="0">
                <a:solidFill>
                  <a:srgbClr val="000000"/>
                </a:solidFill>
              </a:rPr>
              <a:t>missing </a:t>
            </a:r>
            <a:r>
              <a:rPr lang="en-US" sz="2000" i="1" dirty="0">
                <a:solidFill>
                  <a:srgbClr val="000000"/>
                </a:solidFill>
              </a:rPr>
              <a:t>too: </a:t>
            </a: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… special cases of a more general problem: </a:t>
            </a:r>
          </a:p>
        </p:txBody>
      </p:sp>
      <p:pic>
        <p:nvPicPr>
          <p:cNvPr id="8" name="Picture 7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37409" y="1522412"/>
            <a:ext cx="3129029" cy="293647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54637" y="1522412"/>
            <a:ext cx="1657172" cy="293574"/>
          </a:xfrm>
          <a:prstGeom prst="rect">
            <a:avLst/>
          </a:prstGeom>
          <a:noFill/>
          <a:ln/>
          <a:effectLst/>
        </p:spPr>
      </p:pic>
      <p:pic>
        <p:nvPicPr>
          <p:cNvPr id="3" name="Picture 2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37409" y="4182839"/>
            <a:ext cx="4738508" cy="69551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289109" y="1002737"/>
            <a:ext cx="8820150" cy="4008659"/>
          </a:xfrm>
          <a:prstGeom prst="rect">
            <a:avLst/>
          </a:prstGeom>
          <a:solidFill>
            <a:schemeClr val="tx1">
              <a:alpha val="6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19" name="Picture 2" descr="C:\Users\mayi\Desktop\CHIP\Illustration-Plots\data_matrix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7266" y="2323976"/>
            <a:ext cx="1537622" cy="14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mayi\Desktop\CHIP\Illustration-Plots\low_rank_matrix.pn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7265" y="901179"/>
            <a:ext cx="1537622" cy="147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7207266" y="3790520"/>
            <a:ext cx="1537621" cy="1484866"/>
            <a:chOff x="280988" y="2702890"/>
            <a:chExt cx="2509824" cy="2419420"/>
          </a:xfrm>
        </p:grpSpPr>
        <p:pic>
          <p:nvPicPr>
            <p:cNvPr id="25" name="Picture 2" descr="C:\Users\mayi\Desktop\CHIP\Illustration-Plots\data_matrix.png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8" y="2702890"/>
              <a:ext cx="2509824" cy="2419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ound Single Corner Rectangle 25"/>
            <p:cNvSpPr/>
            <p:nvPr/>
          </p:nvSpPr>
          <p:spPr bwMode="auto">
            <a:xfrm>
              <a:off x="2031611" y="3136505"/>
              <a:ext cx="423041" cy="471488"/>
            </a:xfrm>
            <a:prstGeom prst="round1Rect">
              <a:avLst/>
            </a:prstGeom>
            <a:solidFill>
              <a:srgbClr val="0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27" name="Round Single Corner Rectangle 26"/>
            <p:cNvSpPr/>
            <p:nvPr/>
          </p:nvSpPr>
          <p:spPr bwMode="auto">
            <a:xfrm>
              <a:off x="1791519" y="4249968"/>
              <a:ext cx="423041" cy="235744"/>
            </a:xfrm>
            <a:prstGeom prst="round1Rect">
              <a:avLst/>
            </a:prstGeom>
            <a:solidFill>
              <a:srgbClr val="0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28" name="Round Single Corner Rectangle 27"/>
            <p:cNvSpPr/>
            <p:nvPr/>
          </p:nvSpPr>
          <p:spPr bwMode="auto">
            <a:xfrm>
              <a:off x="1041016" y="4014224"/>
              <a:ext cx="423041" cy="677945"/>
            </a:xfrm>
            <a:prstGeom prst="round1Rect">
              <a:avLst/>
            </a:prstGeom>
            <a:solidFill>
              <a:srgbClr val="0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29" name="Round Single Corner Rectangle 28"/>
            <p:cNvSpPr/>
            <p:nvPr/>
          </p:nvSpPr>
          <p:spPr bwMode="auto">
            <a:xfrm>
              <a:off x="1481631" y="3434162"/>
              <a:ext cx="270641" cy="377015"/>
            </a:xfrm>
            <a:prstGeom prst="round1Rect">
              <a:avLst/>
            </a:prstGeom>
            <a:solidFill>
              <a:srgbClr val="0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30" name="Round Single Corner Rectangle 29"/>
            <p:cNvSpPr/>
            <p:nvPr/>
          </p:nvSpPr>
          <p:spPr bwMode="auto">
            <a:xfrm>
              <a:off x="728664" y="2909886"/>
              <a:ext cx="523874" cy="524275"/>
            </a:xfrm>
            <a:prstGeom prst="round1Rect">
              <a:avLst/>
            </a:prstGeom>
            <a:solidFill>
              <a:srgbClr val="0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</p:grpSp>
      <p:pic>
        <p:nvPicPr>
          <p:cNvPr id="9" name="Picture 8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75449" y="5743235"/>
            <a:ext cx="6781712" cy="29668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Low-dimensional Models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418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027382" y="743235"/>
            <a:ext cx="6953251" cy="5524831"/>
          </a:xfrm>
          <a:prstGeom prst="rect">
            <a:avLst/>
          </a:prstGeom>
          <a:solidFill>
            <a:schemeClr val="tx1"/>
          </a:solidFill>
          <a:ln w="25400" cap="flat" cmpd="thickThin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rPr>
              <a:t>h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783338"/>
            <a:ext cx="70485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</a:rPr>
              <a:t>Given observations                                     with  </a:t>
            </a:r>
          </a:p>
          <a:p>
            <a:r>
              <a:rPr lang="en-US" sz="2000" i="1" dirty="0">
                <a:solidFill>
                  <a:srgbClr val="000000"/>
                </a:solidFill>
              </a:rPr>
              <a:t>            </a:t>
            </a:r>
            <a:r>
              <a:rPr lang="en-US" sz="2000" i="1" dirty="0">
                <a:solidFill>
                  <a:srgbClr val="FF0000"/>
                </a:solidFill>
              </a:rPr>
              <a:t> low-rank,</a:t>
            </a:r>
          </a:p>
          <a:p>
            <a:r>
              <a:rPr lang="en-US" sz="2000" i="1" dirty="0">
                <a:solidFill>
                  <a:srgbClr val="000000"/>
                </a:solidFill>
              </a:rPr>
              <a:t>             </a:t>
            </a:r>
            <a:r>
              <a:rPr lang="en-US" sz="2000" i="1" dirty="0">
                <a:solidFill>
                  <a:srgbClr val="00B050"/>
                </a:solidFill>
              </a:rPr>
              <a:t>sparse,</a:t>
            </a:r>
          </a:p>
          <a:p>
            <a:r>
              <a:rPr lang="en-US" sz="2000" i="1" dirty="0">
                <a:solidFill>
                  <a:srgbClr val="000000"/>
                </a:solidFill>
              </a:rPr>
              <a:t>             </a:t>
            </a:r>
            <a:r>
              <a:rPr lang="en-US" sz="2000" i="1" dirty="0">
                <a:solidFill>
                  <a:srgbClr val="C9698E"/>
                </a:solidFill>
              </a:rPr>
              <a:t>small, dense noise,</a:t>
            </a:r>
            <a:endParaRPr lang="en-US" sz="2000" i="1" dirty="0">
              <a:solidFill>
                <a:srgbClr val="000000"/>
              </a:solidFill>
            </a:endParaRPr>
          </a:p>
          <a:p>
            <a:r>
              <a:rPr lang="en-US" sz="2000" i="1" dirty="0">
                <a:solidFill>
                  <a:srgbClr val="000000"/>
                </a:solidFill>
              </a:rPr>
              <a:t>recover a good estimate of     and    . </a:t>
            </a:r>
          </a:p>
        </p:txBody>
      </p:sp>
      <p:pic>
        <p:nvPicPr>
          <p:cNvPr id="6" name="Picture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96832" y="880855"/>
            <a:ext cx="2436743" cy="29395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2" name="Picture 2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57628" y="1180959"/>
            <a:ext cx="212179" cy="21217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5" name="Picture 24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76942" y="1485759"/>
            <a:ext cx="211649" cy="21164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9" name="Picture 28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88097" y="1790559"/>
            <a:ext cx="189332" cy="21522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0" name="Picture 29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71305" y="2088319"/>
            <a:ext cx="212179" cy="21217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1" name="Picture 30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80505" y="2102387"/>
            <a:ext cx="211649" cy="21164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1027383" y="2574388"/>
            <a:ext cx="6953250" cy="325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</a:rPr>
              <a:t>  Theory and Algorithm</a:t>
            </a:r>
          </a:p>
          <a:p>
            <a:pPr marL="800100" lvl="1" indent="-342900">
              <a:lnSpc>
                <a:spcPct val="12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Provably Correct and Tractable Solution</a:t>
            </a:r>
          </a:p>
          <a:p>
            <a:pPr marL="800100" lvl="1" indent="-342900">
              <a:lnSpc>
                <a:spcPct val="12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Provably Optimal and Efficient Algorithms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</a:rPr>
              <a:t>  Potential Applications</a:t>
            </a:r>
          </a:p>
          <a:p>
            <a:pPr marL="800100" lvl="1" indent="-342900">
              <a:lnSpc>
                <a:spcPct val="12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Visual Data (Restoration, Reconstruction, Recognition)</a:t>
            </a:r>
          </a:p>
          <a:p>
            <a:pPr marL="800100" lvl="1" indent="-342900">
              <a:lnSpc>
                <a:spcPct val="12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Other Data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</a:rPr>
              <a:t>  Extensions and Conclusions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THIS TALK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4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mayi\Desktop\CHIP\Illustration-Plots\data_matrix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588" y="969528"/>
            <a:ext cx="2057400" cy="19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mayi\Desktop\CHIP\Illustration-Plots\error_matrix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5517" y="969181"/>
            <a:ext cx="2068211" cy="19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mayi\Desktop\CHIP\Illustration-Plots\low_rank_matrix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4984" y="975723"/>
            <a:ext cx="2061750" cy="197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qual 24"/>
          <p:cNvSpPr/>
          <p:nvPr/>
        </p:nvSpPr>
        <p:spPr>
          <a:xfrm>
            <a:off x="3132090" y="1877498"/>
            <a:ext cx="457200" cy="150988"/>
          </a:xfrm>
          <a:prstGeom prst="mathEqual">
            <a:avLst>
              <a:gd name="adj1" fmla="val 23520"/>
              <a:gd name="adj2" fmla="val 529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Plus 25"/>
          <p:cNvSpPr/>
          <p:nvPr/>
        </p:nvSpPr>
        <p:spPr>
          <a:xfrm>
            <a:off x="5595743" y="1758308"/>
            <a:ext cx="378943" cy="389367"/>
          </a:xfrm>
          <a:prstGeom prst="mathPlus">
            <a:avLst>
              <a:gd name="adj1" fmla="val 7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3464" y="2632183"/>
            <a:ext cx="66896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     Problem</a:t>
            </a:r>
            <a:r>
              <a:rPr lang="en-US" sz="2000" dirty="0">
                <a:solidFill>
                  <a:srgbClr val="000000"/>
                </a:solidFill>
              </a:rPr>
              <a:t>: Given                             recover </a:t>
            </a:r>
            <a:r>
              <a:rPr lang="en-US" sz="2000" i="1" dirty="0">
                <a:solidFill>
                  <a:srgbClr val="000000"/>
                </a:solidFill>
              </a:rPr>
              <a:t>   </a:t>
            </a:r>
            <a:r>
              <a:rPr lang="en-US" sz="2000" dirty="0">
                <a:solidFill>
                  <a:srgbClr val="000000"/>
                </a:solidFill>
              </a:rPr>
              <a:t>   and </a:t>
            </a:r>
            <a:r>
              <a:rPr lang="en-US" sz="2000" i="1" dirty="0">
                <a:solidFill>
                  <a:srgbClr val="000000"/>
                </a:solidFill>
              </a:rPr>
              <a:t>     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658292" y="3450455"/>
            <a:ext cx="1992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Low-rank component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9017" y="3450455"/>
            <a:ext cx="30203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</a:rPr>
              <a:t>Sparse component (gross errors)</a:t>
            </a:r>
          </a:p>
        </p:txBody>
      </p:sp>
      <p:pic>
        <p:nvPicPr>
          <p:cNvPr id="35" name="Picture 3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53714" y="3023714"/>
            <a:ext cx="1917362" cy="270667"/>
          </a:xfrm>
          <a:prstGeom prst="rect">
            <a:avLst/>
          </a:prstGeom>
          <a:noFill/>
          <a:ln/>
          <a:effectLst/>
        </p:spPr>
      </p:pic>
      <p:cxnSp>
        <p:nvCxnSpPr>
          <p:cNvPr id="48" name="Straight Connector 47"/>
          <p:cNvCxnSpPr/>
          <p:nvPr/>
        </p:nvCxnSpPr>
        <p:spPr bwMode="auto">
          <a:xfrm rot="5400000" flipH="1" flipV="1">
            <a:off x="3808246" y="3245430"/>
            <a:ext cx="158234" cy="3089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>
                <a:alpha val="52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 rot="10800000">
            <a:off x="4870521" y="3330322"/>
            <a:ext cx="376834" cy="1391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50000"/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2" name="Picture 5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38957" y="3023714"/>
            <a:ext cx="324755" cy="271170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75857" y="3009646"/>
            <a:ext cx="296609" cy="270676"/>
          </a:xfrm>
          <a:prstGeom prst="rect">
            <a:avLst/>
          </a:prstGeom>
          <a:noFill/>
          <a:ln/>
          <a:effectLst/>
        </p:spPr>
      </p:pic>
      <p:sp>
        <p:nvSpPr>
          <p:cNvPr id="47" name="TextBox 46"/>
          <p:cNvSpPr txBox="1"/>
          <p:nvPr/>
        </p:nvSpPr>
        <p:spPr>
          <a:xfrm>
            <a:off x="1303735" y="724339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</a:rPr>
              <a:t> - observation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868672" y="742950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</a:rPr>
              <a:t> – low-rank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98717" y="74295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  </a:t>
            </a:r>
            <a:r>
              <a:rPr lang="en-US" dirty="0">
                <a:solidFill>
                  <a:srgbClr val="000000"/>
                </a:solidFill>
              </a:rPr>
              <a:t> – sparse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0799" y="3861194"/>
            <a:ext cx="847998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Numerous approaches in the literature: </a:t>
            </a:r>
          </a:p>
          <a:p>
            <a:endParaRPr lang="en-US" sz="800" dirty="0">
              <a:solidFill>
                <a:srgbClr val="000000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      Multivariate trimming       [</a:t>
            </a:r>
            <a:r>
              <a:rPr lang="en-US" sz="1600" dirty="0" err="1">
                <a:solidFill>
                  <a:srgbClr val="000000"/>
                </a:solidFill>
              </a:rPr>
              <a:t>Gnanadesikan</a:t>
            </a:r>
            <a:r>
              <a:rPr lang="en-US" sz="1600" dirty="0">
                <a:solidFill>
                  <a:srgbClr val="000000"/>
                </a:solidFill>
              </a:rPr>
              <a:t> and Kettering ‘72]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      Power Factorization        [Wieber’70s]       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      Random sampling           [</a:t>
            </a:r>
            <a:r>
              <a:rPr lang="en-US" sz="1600" dirty="0" err="1">
                <a:solidFill>
                  <a:srgbClr val="000000"/>
                </a:solidFill>
              </a:rPr>
              <a:t>Fischler</a:t>
            </a:r>
            <a:r>
              <a:rPr lang="en-US" sz="1600" dirty="0">
                <a:solidFill>
                  <a:srgbClr val="000000"/>
                </a:solidFill>
              </a:rPr>
              <a:t> and </a:t>
            </a:r>
            <a:r>
              <a:rPr lang="en-US" sz="1600" dirty="0" err="1">
                <a:solidFill>
                  <a:srgbClr val="000000"/>
                </a:solidFill>
              </a:rPr>
              <a:t>Bolles</a:t>
            </a:r>
            <a:r>
              <a:rPr lang="en-US" sz="1600" dirty="0">
                <a:solidFill>
                  <a:srgbClr val="000000"/>
                </a:solidFill>
              </a:rPr>
              <a:t> ‘81]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      Alternating minimization  [Shum &amp; Ikeuchi’96, </a:t>
            </a:r>
            <a:r>
              <a:rPr lang="en-US" sz="1600" dirty="0" err="1">
                <a:solidFill>
                  <a:srgbClr val="000000"/>
                </a:solidFill>
              </a:rPr>
              <a:t>Ke</a:t>
            </a:r>
            <a:r>
              <a:rPr lang="en-US" sz="1600" dirty="0">
                <a:solidFill>
                  <a:srgbClr val="000000"/>
                </a:solidFill>
              </a:rPr>
              <a:t> and </a:t>
            </a:r>
            <a:r>
              <a:rPr lang="en-US" sz="1600" dirty="0" err="1">
                <a:solidFill>
                  <a:srgbClr val="000000"/>
                </a:solidFill>
              </a:rPr>
              <a:t>Kanade</a:t>
            </a:r>
            <a:r>
              <a:rPr lang="en-US" sz="1600" dirty="0">
                <a:solidFill>
                  <a:srgbClr val="000000"/>
                </a:solidFill>
              </a:rPr>
              <a:t> ‘03]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        Influence functions          [de la Torre and Black ‘03]</a:t>
            </a:r>
          </a:p>
          <a:p>
            <a:pPr>
              <a:buFont typeface="Arial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00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Key question: </a:t>
            </a:r>
            <a:r>
              <a:rPr lang="en-US" sz="2000" b="1" i="1" dirty="0">
                <a:solidFill>
                  <a:srgbClr val="000000"/>
                </a:solidFill>
              </a:rPr>
              <a:t>can guarantee correctness with an efficient algorithm?</a:t>
            </a:r>
          </a:p>
        </p:txBody>
      </p:sp>
      <p:pic>
        <p:nvPicPr>
          <p:cNvPr id="28" name="Picture 27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22059" y="801803"/>
            <a:ext cx="324755" cy="271170"/>
          </a:xfrm>
          <a:prstGeom prst="rect">
            <a:avLst/>
          </a:prstGeom>
          <a:noFill/>
          <a:ln/>
          <a:effectLst/>
        </p:spPr>
      </p:pic>
      <p:pic>
        <p:nvPicPr>
          <p:cNvPr id="29" name="Picture 28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28377" y="801803"/>
            <a:ext cx="296609" cy="270676"/>
          </a:xfrm>
          <a:prstGeom prst="rect">
            <a:avLst/>
          </a:prstGeom>
          <a:noFill/>
          <a:ln/>
          <a:effectLst/>
        </p:spPr>
      </p:pic>
      <p:pic>
        <p:nvPicPr>
          <p:cNvPr id="2" name="Picture 1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58131" y="792031"/>
            <a:ext cx="215962" cy="21596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de-DE" altLang="zh-CN" dirty="0"/>
              <a:t>ROBUST PCA – Problem </a:t>
            </a:r>
            <a:r>
              <a:rPr kumimoji="1" lang="de-DE" altLang="zh-CN" dirty="0" err="1"/>
              <a:t>Formulation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357797" y="986909"/>
            <a:ext cx="8084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Seek the lowest-rank </a:t>
            </a:r>
            <a:r>
              <a:rPr lang="en-US" i="1" dirty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000000"/>
                </a:solidFill>
              </a:rPr>
              <a:t>   that agrees with the data up to some sparse error </a:t>
            </a:r>
            <a:r>
              <a:rPr lang="en-US" i="1" dirty="0">
                <a:solidFill>
                  <a:schemeClr val="accent6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</a:rPr>
              <a:t>: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29681" y="2225159"/>
            <a:ext cx="58482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But INTRACTABLE!</a:t>
            </a:r>
            <a:r>
              <a:rPr lang="en-US" dirty="0">
                <a:solidFill>
                  <a:srgbClr val="000000"/>
                </a:solidFill>
              </a:rPr>
              <a:t>   Relax with convex surrogates:</a:t>
            </a:r>
            <a:endParaRPr lang="en-US" dirty="0"/>
          </a:p>
        </p:txBody>
      </p:sp>
      <p:pic>
        <p:nvPicPr>
          <p:cNvPr id="25" name="Picture 2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5135" y="3546475"/>
            <a:ext cx="6029369" cy="296845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38"/>
          <p:cNvGrpSpPr/>
          <p:nvPr/>
        </p:nvGrpSpPr>
        <p:grpSpPr>
          <a:xfrm>
            <a:off x="4617961" y="4465438"/>
            <a:ext cx="2647949" cy="1219200"/>
            <a:chOff x="1362075" y="4371975"/>
            <a:chExt cx="3438525" cy="1504951"/>
          </a:xfrm>
        </p:grpSpPr>
        <p:cxnSp>
          <p:nvCxnSpPr>
            <p:cNvPr id="20" name="Straight Connector 19"/>
            <p:cNvCxnSpPr/>
            <p:nvPr/>
          </p:nvCxnSpPr>
          <p:spPr bwMode="auto">
            <a:xfrm>
              <a:off x="1362075" y="5829300"/>
              <a:ext cx="3438525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4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5400000" flipH="1" flipV="1">
              <a:off x="2375694" y="5100638"/>
              <a:ext cx="1458119" cy="7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4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5400000" flipH="1" flipV="1">
              <a:off x="3105150" y="4543425"/>
              <a:ext cx="1276350" cy="127635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rot="16200000" flipV="1">
              <a:off x="1828800" y="4543425"/>
              <a:ext cx="1276350" cy="127635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>
              <a:endCxn id="31" idx="2"/>
            </p:cNvCxnSpPr>
            <p:nvPr/>
          </p:nvCxnSpPr>
          <p:spPr bwMode="auto">
            <a:xfrm>
              <a:off x="1819275" y="4533900"/>
              <a:ext cx="1219200" cy="4763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31" idx="6"/>
            </p:cNvCxnSpPr>
            <p:nvPr/>
          </p:nvCxnSpPr>
          <p:spPr bwMode="auto">
            <a:xfrm flipV="1">
              <a:off x="3181351" y="4535488"/>
              <a:ext cx="1219199" cy="317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30"/>
            <p:cNvSpPr/>
            <p:nvPr/>
          </p:nvSpPr>
          <p:spPr bwMode="auto">
            <a:xfrm>
              <a:off x="3038475" y="4467225"/>
              <a:ext cx="142876" cy="142876"/>
            </a:xfrm>
            <a:prstGeom prst="ellips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028950" y="5734050"/>
              <a:ext cx="142876" cy="142876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</p:grpSp>
      <p:pic>
        <p:nvPicPr>
          <p:cNvPr id="43" name="Picture 4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00103" y="2898775"/>
            <a:ext cx="5388088" cy="352491"/>
          </a:xfrm>
          <a:prstGeom prst="rect">
            <a:avLst/>
          </a:prstGeom>
          <a:noFill/>
          <a:ln/>
          <a:effectLst/>
        </p:spPr>
      </p:pic>
      <p:sp>
        <p:nvSpPr>
          <p:cNvPr id="26" name="TextBox 25"/>
          <p:cNvSpPr txBox="1"/>
          <p:nvPr/>
        </p:nvSpPr>
        <p:spPr>
          <a:xfrm>
            <a:off x="7010400" y="34861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Nuclear norm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38975" y="286702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"/>
              </a:rPr>
              <a:t>L</a:t>
            </a:r>
            <a:r>
              <a:rPr lang="en-US" baseline="-25000" dirty="0">
                <a:solidFill>
                  <a:srgbClr val="00B050"/>
                </a:solidFill>
                <a:latin typeface="Arial"/>
              </a:rPr>
              <a:t>1</a:t>
            </a:r>
            <a:r>
              <a:rPr lang="en-US" dirty="0">
                <a:solidFill>
                  <a:srgbClr val="00B050"/>
                </a:solidFill>
              </a:rPr>
              <a:t> norm</a:t>
            </a:r>
          </a:p>
        </p:txBody>
      </p:sp>
      <p:pic>
        <p:nvPicPr>
          <p:cNvPr id="33" name="Picture 3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61536" y="1641475"/>
            <a:ext cx="4979627" cy="297121"/>
          </a:xfrm>
          <a:prstGeom prst="rect">
            <a:avLst/>
          </a:prstGeom>
          <a:noFill/>
          <a:ln/>
          <a:effectLst/>
        </p:spPr>
      </p:pic>
      <p:sp>
        <p:nvSpPr>
          <p:cNvPr id="28" name="Rectangle 27"/>
          <p:cNvSpPr/>
          <p:nvPr/>
        </p:nvSpPr>
        <p:spPr>
          <a:xfrm>
            <a:off x="460712" y="4359637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Convex envelope over </a:t>
            </a:r>
            <a:endParaRPr lang="en-US" dirty="0"/>
          </a:p>
        </p:txBody>
      </p:sp>
      <p:pic>
        <p:nvPicPr>
          <p:cNvPr id="34" name="Picture 33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28290" y="4404603"/>
            <a:ext cx="1407816" cy="297151"/>
          </a:xfrm>
          <a:prstGeom prst="rect">
            <a:avLst/>
          </a:prstGeom>
          <a:noFill/>
          <a:ln/>
          <a:effectLst/>
        </p:spPr>
      </p:pic>
      <p:pic>
        <p:nvPicPr>
          <p:cNvPr id="3" name="Picture 2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43373" y="1048826"/>
            <a:ext cx="215962" cy="21596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03566" y="1050079"/>
            <a:ext cx="215176" cy="2151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 PCA – Convex Surrogates for </a:t>
            </a:r>
            <a:r>
              <a:rPr kumimoji="1" lang="en-US" altLang="zh-CN" dirty="0" err="1"/>
              <a:t>Sparsity</a:t>
            </a:r>
            <a:r>
              <a:rPr kumimoji="1" lang="en-US" altLang="zh-CN" dirty="0"/>
              <a:t> and Rank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/>
          <p:cNvSpPr/>
          <p:nvPr/>
        </p:nvSpPr>
        <p:spPr bwMode="auto">
          <a:xfrm>
            <a:off x="1114864" y="4508245"/>
            <a:ext cx="6772275" cy="1162049"/>
          </a:xfrm>
          <a:prstGeom prst="rect">
            <a:avLst/>
          </a:prstGeom>
          <a:ln w="25400" cap="flat" cmpd="thickThin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7797" y="986909"/>
            <a:ext cx="8071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Seek the lowest-rank </a:t>
            </a:r>
            <a:r>
              <a:rPr lang="en-US" i="1" dirty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rgbClr val="000000"/>
                </a:solidFill>
              </a:rPr>
              <a:t>   that agrees with the data up to some sparse error </a:t>
            </a:r>
            <a:r>
              <a:rPr lang="en-US" i="1" dirty="0">
                <a:solidFill>
                  <a:schemeClr val="accent6"/>
                </a:solidFill>
              </a:rPr>
              <a:t>   </a:t>
            </a:r>
            <a:r>
              <a:rPr lang="en-US" dirty="0">
                <a:solidFill>
                  <a:srgbClr val="000000"/>
                </a:solidFill>
              </a:rPr>
              <a:t>: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000690" y="5180829"/>
            <a:ext cx="5388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err="1">
                <a:solidFill>
                  <a:srgbClr val="000080"/>
                </a:solidFill>
              </a:rPr>
              <a:t>Semidefinite</a:t>
            </a:r>
            <a:r>
              <a:rPr lang="en-US" sz="1600" b="1" i="1" dirty="0">
                <a:solidFill>
                  <a:srgbClr val="000080"/>
                </a:solidFill>
              </a:rPr>
              <a:t> program, solvable in polynomial time</a:t>
            </a:r>
          </a:p>
        </p:txBody>
      </p:sp>
      <p:pic>
        <p:nvPicPr>
          <p:cNvPr id="21" name="Picture 2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5135" y="3546475"/>
            <a:ext cx="6029369" cy="296845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00103" y="2898775"/>
            <a:ext cx="5388088" cy="352491"/>
          </a:xfrm>
          <a:prstGeom prst="rect">
            <a:avLst/>
          </a:prstGeom>
          <a:noFill/>
          <a:ln/>
          <a:effectLst/>
        </p:spPr>
      </p:pic>
      <p:sp>
        <p:nvSpPr>
          <p:cNvPr id="23" name="TextBox 22"/>
          <p:cNvSpPr txBox="1"/>
          <p:nvPr/>
        </p:nvSpPr>
        <p:spPr>
          <a:xfrm>
            <a:off x="7010400" y="34861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Nuclear norm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38975" y="2867025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/>
              </a:rPr>
              <a:t>L</a:t>
            </a:r>
            <a:r>
              <a:rPr lang="en-US" baseline="-25000" dirty="0">
                <a:solidFill>
                  <a:schemeClr val="accent6"/>
                </a:solidFill>
                <a:latin typeface="Arial"/>
              </a:rPr>
              <a:t>1</a:t>
            </a:r>
            <a:r>
              <a:rPr lang="en-US" dirty="0">
                <a:solidFill>
                  <a:schemeClr val="accent6"/>
                </a:solidFill>
              </a:rPr>
              <a:t> norm</a:t>
            </a:r>
          </a:p>
        </p:txBody>
      </p:sp>
      <p:pic>
        <p:nvPicPr>
          <p:cNvPr id="18" name="Picture 1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61536" y="1641475"/>
            <a:ext cx="4979627" cy="297121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66456" y="4740020"/>
            <a:ext cx="4627814" cy="297154"/>
          </a:xfrm>
          <a:prstGeom prst="rect">
            <a:avLst/>
          </a:prstGeom>
          <a:noFill/>
          <a:ln/>
          <a:effectLst/>
        </p:spPr>
      </p:pic>
      <p:sp>
        <p:nvSpPr>
          <p:cNvPr id="25" name="Rectangle 24"/>
          <p:cNvSpPr/>
          <p:nvPr/>
        </p:nvSpPr>
        <p:spPr>
          <a:xfrm>
            <a:off x="429681" y="2225159"/>
            <a:ext cx="58482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But INTRACTABLE!</a:t>
            </a:r>
            <a:r>
              <a:rPr lang="en-US" dirty="0">
                <a:solidFill>
                  <a:srgbClr val="000000"/>
                </a:solidFill>
              </a:rPr>
              <a:t>   Relax with convex surrogates:</a:t>
            </a:r>
            <a:endParaRPr lang="en-US" dirty="0"/>
          </a:p>
        </p:txBody>
      </p:sp>
      <p:pic>
        <p:nvPicPr>
          <p:cNvPr id="20" name="Picture 19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43373" y="1048826"/>
            <a:ext cx="215962" cy="21596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7" name="Picture 26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03566" y="1050079"/>
            <a:ext cx="215176" cy="2151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 PCA – By Convex Optimization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i="1" dirty="0">
                <a:solidFill>
                  <a:srgbClr val="FFFFFF"/>
                </a:solidFill>
              </a:rPr>
              <a:t>V. </a:t>
            </a:r>
            <a:r>
              <a:rPr lang="en-US" sz="1600" i="1" dirty="0" err="1">
                <a:solidFill>
                  <a:srgbClr val="FFFFFF"/>
                </a:solidFill>
              </a:rPr>
              <a:t>Chandrasekaran</a:t>
            </a:r>
            <a:r>
              <a:rPr lang="en-US" sz="1600" i="1" dirty="0">
                <a:solidFill>
                  <a:srgbClr val="FFFFFF"/>
                </a:solidFill>
              </a:rPr>
              <a:t> et. al. IFAC 2009, J. Wright et. al. NIPS 2009.</a:t>
            </a:r>
            <a:endParaRPr kumimoji="1" lang="zh-CN" altLang="en-US" sz="1600" i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699500" y="894945"/>
            <a:ext cx="3738332" cy="3443590"/>
            <a:chOff x="5173213" y="720033"/>
            <a:chExt cx="3046043" cy="2955111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896"/>
            <a:stretch/>
          </p:blipFill>
          <p:spPr bwMode="auto">
            <a:xfrm>
              <a:off x="5173213" y="720033"/>
              <a:ext cx="3046043" cy="2955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 bwMode="auto">
            <a:xfrm>
              <a:off x="5540721" y="3141552"/>
              <a:ext cx="459443" cy="33497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678"/>
          <a:stretch/>
        </p:blipFill>
        <p:spPr bwMode="auto">
          <a:xfrm>
            <a:off x="631754" y="872832"/>
            <a:ext cx="3940246" cy="379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894312" y="3804960"/>
            <a:ext cx="465119" cy="27111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8766" y="4663559"/>
            <a:ext cx="8185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White regions are instances with perfect recovery.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Correct recovery when </a:t>
            </a:r>
            <a:r>
              <a:rPr lang="en-US" sz="2000" i="1" dirty="0">
                <a:solidFill>
                  <a:srgbClr val="FF0000"/>
                </a:solidFill>
              </a:rPr>
              <a:t>   </a:t>
            </a:r>
            <a:r>
              <a:rPr lang="en-US" sz="2000" dirty="0">
                <a:solidFill>
                  <a:srgbClr val="000000"/>
                </a:solidFill>
              </a:rPr>
              <a:t> is indeed </a:t>
            </a:r>
            <a:r>
              <a:rPr lang="en-US" sz="2000" b="1" dirty="0">
                <a:solidFill>
                  <a:srgbClr val="FF0000"/>
                </a:solidFill>
              </a:rPr>
              <a:t>low-rank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i="1" dirty="0">
                <a:solidFill>
                  <a:schemeClr val="accent6"/>
                </a:solidFill>
              </a:rPr>
              <a:t>   </a:t>
            </a:r>
            <a:r>
              <a:rPr lang="en-US" sz="2000" dirty="0">
                <a:solidFill>
                  <a:srgbClr val="000000"/>
                </a:solidFill>
              </a:rPr>
              <a:t> is indeed </a:t>
            </a:r>
            <a:r>
              <a:rPr lang="en-US" sz="2000" b="1" dirty="0">
                <a:solidFill>
                  <a:schemeClr val="accent6"/>
                </a:solidFill>
              </a:rPr>
              <a:t>sparse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  <a:endParaRPr lang="en-US" sz="2000" dirty="0"/>
          </a:p>
        </p:txBody>
      </p:sp>
      <p:pic>
        <p:nvPicPr>
          <p:cNvPr id="10" name="Picture 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17586" y="882066"/>
            <a:ext cx="1525464" cy="240862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822877" y="867836"/>
            <a:ext cx="1337029" cy="293729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55224" y="5362224"/>
            <a:ext cx="215962" cy="21596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0" name="Picture 19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76215" y="5363010"/>
            <a:ext cx="215176" cy="2151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 PCA – When the Convex Program Works?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0096" y="1098550"/>
            <a:ext cx="8424108" cy="3003377"/>
          </a:xfrm>
          <a:prstGeom prst="rect">
            <a:avLst/>
          </a:prstGeom>
          <a:noFill/>
          <a:ln/>
          <a:effectLst/>
        </p:spPr>
      </p:pic>
      <p:sp useBgFill="1">
        <p:nvSpPr>
          <p:cNvPr id="30" name="Rectangle 29"/>
          <p:cNvSpPr/>
          <p:nvPr/>
        </p:nvSpPr>
        <p:spPr bwMode="auto">
          <a:xfrm>
            <a:off x="733424" y="4848226"/>
            <a:ext cx="7677151" cy="809624"/>
          </a:xfrm>
          <a:prstGeom prst="rect">
            <a:avLst/>
          </a:prstGeom>
          <a:ln w="25400" cap="flat" cmpd="thickThin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812800" y="4905375"/>
            <a:ext cx="7416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GREAT NEWS: </a:t>
            </a:r>
            <a:r>
              <a:rPr lang="en-US" i="1" dirty="0">
                <a:solidFill>
                  <a:srgbClr val="000000"/>
                </a:solidFill>
              </a:rPr>
              <a:t>“Convex optimization recovers almost any matrix of rank                 from  errors corrupting             of the observations!”</a:t>
            </a:r>
          </a:p>
        </p:txBody>
      </p:sp>
      <p:pic>
        <p:nvPicPr>
          <p:cNvPr id="11" name="Picture 1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21530" y="5195142"/>
            <a:ext cx="909398" cy="402062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62894" y="5280025"/>
            <a:ext cx="656272" cy="232297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1"/>
          <p:cNvGrpSpPr/>
          <p:nvPr/>
        </p:nvGrpSpPr>
        <p:grpSpPr>
          <a:xfrm>
            <a:off x="3568477" y="1743074"/>
            <a:ext cx="3918173" cy="2057401"/>
            <a:chOff x="3568477" y="1743074"/>
            <a:chExt cx="3918173" cy="2057401"/>
          </a:xfrm>
        </p:grpSpPr>
        <p:sp>
          <p:nvSpPr>
            <p:cNvPr id="12" name="Oval 11"/>
            <p:cNvSpPr/>
            <p:nvPr/>
          </p:nvSpPr>
          <p:spPr bwMode="auto">
            <a:xfrm>
              <a:off x="4076700" y="2743200"/>
              <a:ext cx="600075" cy="1057275"/>
            </a:xfrm>
            <a:prstGeom prst="ellipse">
              <a:avLst/>
            </a:prstGeom>
            <a:noFill/>
            <a:ln w="349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 useBgFill="1">
          <p:nvSpPr>
            <p:cNvPr id="14" name="Rectangle 13"/>
            <p:cNvSpPr/>
            <p:nvPr/>
          </p:nvSpPr>
          <p:spPr bwMode="auto">
            <a:xfrm>
              <a:off x="3568477" y="1743074"/>
              <a:ext cx="3918173" cy="572407"/>
            </a:xfrm>
            <a:prstGeom prst="rect">
              <a:avLst/>
            </a:prstGeom>
            <a:ln w="25400" cap="flat" cmpd="thickThin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>
              <a:off x="4778773" y="2203958"/>
              <a:ext cx="637269" cy="86031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8" name="Rectangle 17"/>
            <p:cNvSpPr/>
            <p:nvPr/>
          </p:nvSpPr>
          <p:spPr>
            <a:xfrm>
              <a:off x="3784466" y="1844159"/>
              <a:ext cx="34740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1" dirty="0">
                  <a:solidFill>
                    <a:srgbClr val="000000"/>
                  </a:solidFill>
                </a:rPr>
                <a:t>Non-adaptive weight factor</a:t>
              </a:r>
              <a:endParaRPr lang="en-US" sz="2000" dirty="0"/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 THEORY – Exact Solution by Convex Optimization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Candes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Li, Ma, and Wright, Journal of the ACM, May 2011.</a:t>
            </a:r>
          </a:p>
        </p:txBody>
      </p:sp>
    </p:spTree>
    <p:extLst>
      <p:ext uri="{BB962C8B-B14F-4D97-AF65-F5344CB8AC3E}">
        <p14:creationId xmlns:p14="http://schemas.microsoft.com/office/powerpoint/2010/main" val="20352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4084" y="1993900"/>
            <a:ext cx="8398135" cy="366219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59206" y="1084259"/>
            <a:ext cx="2437914" cy="294092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76962" y="1031875"/>
            <a:ext cx="1858704" cy="376589"/>
          </a:xfrm>
          <a:prstGeom prst="rect">
            <a:avLst/>
          </a:prstGeom>
          <a:noFill/>
          <a:ln/>
          <a:effectLst/>
        </p:spPr>
      </p:pic>
      <p:sp>
        <p:nvSpPr>
          <p:cNvPr id="11" name="Oval 10"/>
          <p:cNvSpPr/>
          <p:nvPr/>
        </p:nvSpPr>
        <p:spPr bwMode="auto">
          <a:xfrm>
            <a:off x="3711138" y="3509975"/>
            <a:ext cx="1724025" cy="696264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 THEORY – Corrupted, Incomplete Matrix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Candes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Li, Ma, and Wright, Journal of the ACM, May 2011.</a:t>
            </a:r>
          </a:p>
        </p:txBody>
      </p:sp>
    </p:spTree>
    <p:extLst>
      <p:ext uri="{BB962C8B-B14F-4D97-AF65-F5344CB8AC3E}">
        <p14:creationId xmlns:p14="http://schemas.microsoft.com/office/powerpoint/2010/main" val="172229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0" y="0"/>
            <a:ext cx="9144000" cy="62230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>
            <a:outerShdw blurRad="127000" dist="38100" dir="2700000" sx="102000" sy="102000" algn="tl" rotWithShape="0">
              <a:prstClr val="black">
                <a:alpha val="43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3" name="Rectangle 14"/>
          <p:cNvSpPr>
            <a:spLocks noChangeArrowheads="1"/>
          </p:cNvSpPr>
          <p:nvPr/>
        </p:nvSpPr>
        <p:spPr bwMode="auto">
          <a:xfrm>
            <a:off x="113460" y="88900"/>
            <a:ext cx="65833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CCCCC"/>
                </a:solidFill>
              </a:rPr>
              <a:t>Capturing Shape and Texture of 3D Objects</a:t>
            </a:r>
            <a:endParaRPr lang="en-US" sz="3600" i="1" dirty="0">
              <a:solidFill>
                <a:srgbClr val="000000"/>
              </a:solidFill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0" y="6419850"/>
            <a:ext cx="9144000" cy="43815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r"/>
            <a:r>
              <a:rPr lang="en-US" dirty="0"/>
              <a:t>With </a:t>
            </a:r>
            <a:r>
              <a:rPr lang="en-US" dirty="0" err="1"/>
              <a:t>Jingyi</a:t>
            </a:r>
            <a:r>
              <a:rPr lang="en-US" dirty="0"/>
              <a:t> Yu of </a:t>
            </a:r>
            <a:r>
              <a:rPr lang="en-US" dirty="0" err="1"/>
              <a:t>ShanghaiTech</a:t>
            </a:r>
            <a:r>
              <a:rPr lang="en-US" dirty="0"/>
              <a:t>, 2017</a:t>
            </a:r>
          </a:p>
        </p:txBody>
      </p:sp>
      <p:sp>
        <p:nvSpPr>
          <p:cNvPr id="5" name="Line 65"/>
          <p:cNvSpPr>
            <a:spLocks noChangeShapeType="1"/>
          </p:cNvSpPr>
          <p:nvPr/>
        </p:nvSpPr>
        <p:spPr bwMode="auto">
          <a:xfrm>
            <a:off x="533400" y="685800"/>
            <a:ext cx="8153400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149741200466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6421" y="1789721"/>
            <a:ext cx="2458822" cy="4339098"/>
          </a:xfrm>
          <a:prstGeom prst="rect">
            <a:avLst/>
          </a:prstGeom>
        </p:spPr>
      </p:pic>
      <p:sp>
        <p:nvSpPr>
          <p:cNvPr id="8" name="Shape 183"/>
          <p:cNvSpPr/>
          <p:nvPr/>
        </p:nvSpPr>
        <p:spPr>
          <a:xfrm>
            <a:off x="114750" y="823301"/>
            <a:ext cx="3461133" cy="426137"/>
          </a:xfrm>
          <a:prstGeom prst="rect">
            <a:avLst/>
          </a:prstGeom>
          <a:ln w="12700">
            <a:miter lim="400000"/>
          </a:ln>
        </p:spPr>
        <p:txBody>
          <a:bodyPr wrap="none" lIns="28128" tIns="28128" rIns="28128" bIns="28128" anchor="ctr">
            <a:spAutoFit/>
          </a:bodyPr>
          <a:lstStyle>
            <a:lvl1pPr defTabSz="821055">
              <a:defRPr sz="82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sz="24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Shanghai Museum Items</a:t>
            </a:r>
            <a:endParaRPr sz="4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Shape 183"/>
          <p:cNvSpPr/>
          <p:nvPr/>
        </p:nvSpPr>
        <p:spPr>
          <a:xfrm>
            <a:off x="6521302" y="1268307"/>
            <a:ext cx="2417578" cy="426137"/>
          </a:xfrm>
          <a:prstGeom prst="rect">
            <a:avLst/>
          </a:prstGeom>
          <a:ln w="12700">
            <a:miter lim="400000"/>
          </a:ln>
        </p:spPr>
        <p:txBody>
          <a:bodyPr wrap="none" lIns="28128" tIns="28128" rIns="28128" bIns="28128" anchor="ctr">
            <a:spAutoFit/>
          </a:bodyPr>
          <a:lstStyle>
            <a:lvl1pPr defTabSz="821055">
              <a:defRPr sz="82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sz="24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On iPhone VR kit</a:t>
            </a:r>
            <a:endParaRPr sz="4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yushi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831261"/>
            <a:ext cx="6216591" cy="43566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" name="Shape 183"/>
          <p:cNvSpPr/>
          <p:nvPr/>
        </p:nvSpPr>
        <p:spPr>
          <a:xfrm>
            <a:off x="1992797" y="1302564"/>
            <a:ext cx="1972294" cy="426137"/>
          </a:xfrm>
          <a:prstGeom prst="rect">
            <a:avLst/>
          </a:prstGeom>
          <a:ln w="12700">
            <a:miter lim="400000"/>
          </a:ln>
        </p:spPr>
        <p:txBody>
          <a:bodyPr wrap="none" lIns="28128" tIns="28128" rIns="28128" bIns="28128" anchor="ctr">
            <a:spAutoFit/>
          </a:bodyPr>
          <a:lstStyle>
            <a:lvl1pPr defTabSz="821055">
              <a:defRPr sz="82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lvl1pPr>
          </a:lstStyle>
          <a:p>
            <a:r>
              <a:rPr lang="en-US" sz="24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On HTC VIVE</a:t>
            </a:r>
            <a:endParaRPr sz="4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11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10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3248" y="3556000"/>
            <a:ext cx="8395901" cy="2245057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5010" y="993775"/>
            <a:ext cx="8394913" cy="1928502"/>
          </a:xfrm>
          <a:prstGeom prst="rect">
            <a:avLst/>
          </a:prstGeom>
          <a:noFill/>
          <a:ln/>
          <a:effectLst/>
        </p:spPr>
      </p:pic>
      <p:sp>
        <p:nvSpPr>
          <p:cNvPr id="9" name="Oval 8"/>
          <p:cNvSpPr/>
          <p:nvPr/>
        </p:nvSpPr>
        <p:spPr bwMode="auto">
          <a:xfrm>
            <a:off x="7230794" y="1266092"/>
            <a:ext cx="1209821" cy="422030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414868" y="3402035"/>
            <a:ext cx="1817463" cy="536918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MAIN THEORY – With Dense Errors and Noise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Ganesh, Zhou, Li, Wright , Ma,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Candes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ISIT, 2010.</a:t>
            </a:r>
          </a:p>
        </p:txBody>
      </p:sp>
    </p:spTree>
    <p:extLst>
      <p:ext uri="{BB962C8B-B14F-4D97-AF65-F5344CB8AC3E}">
        <p14:creationId xmlns:p14="http://schemas.microsoft.com/office/powerpoint/2010/main" val="1271802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 bwMode="auto">
          <a:xfrm rot="5400000">
            <a:off x="-100726" y="3465230"/>
            <a:ext cx="2417927" cy="125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rot="10800000">
            <a:off x="1104468" y="4678062"/>
            <a:ext cx="2344665" cy="129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Freeform 35"/>
          <p:cNvSpPr/>
          <p:nvPr/>
        </p:nvSpPr>
        <p:spPr bwMode="auto">
          <a:xfrm>
            <a:off x="1115776" y="2240695"/>
            <a:ext cx="2359743" cy="2449026"/>
          </a:xfrm>
          <a:custGeom>
            <a:avLst/>
            <a:gdLst>
              <a:gd name="connsiteX0" fmla="*/ 0 w 4846638"/>
              <a:gd name="connsiteY0" fmla="*/ 0 h 3000375"/>
              <a:gd name="connsiteX1" fmla="*/ 180975 w 4846638"/>
              <a:gd name="connsiteY1" fmla="*/ 552450 h 3000375"/>
              <a:gd name="connsiteX2" fmla="*/ 419100 w 4846638"/>
              <a:gd name="connsiteY2" fmla="*/ 1038225 h 3000375"/>
              <a:gd name="connsiteX3" fmla="*/ 771525 w 4846638"/>
              <a:gd name="connsiteY3" fmla="*/ 1514475 h 3000375"/>
              <a:gd name="connsiteX4" fmla="*/ 1152525 w 4846638"/>
              <a:gd name="connsiteY4" fmla="*/ 1838325 h 3000375"/>
              <a:gd name="connsiteX5" fmla="*/ 1819275 w 4846638"/>
              <a:gd name="connsiteY5" fmla="*/ 2228850 h 3000375"/>
              <a:gd name="connsiteX6" fmla="*/ 2895600 w 4846638"/>
              <a:gd name="connsiteY6" fmla="*/ 2581275 h 3000375"/>
              <a:gd name="connsiteX7" fmla="*/ 4524375 w 4846638"/>
              <a:gd name="connsiteY7" fmla="*/ 2933700 h 3000375"/>
              <a:gd name="connsiteX8" fmla="*/ 4829175 w 4846638"/>
              <a:gd name="connsiteY8" fmla="*/ 2981325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638" h="3000375">
                <a:moveTo>
                  <a:pt x="0" y="0"/>
                </a:moveTo>
                <a:cubicBezTo>
                  <a:pt x="55562" y="189706"/>
                  <a:pt x="111125" y="379413"/>
                  <a:pt x="180975" y="552450"/>
                </a:cubicBezTo>
                <a:cubicBezTo>
                  <a:pt x="250825" y="725488"/>
                  <a:pt x="320675" y="877888"/>
                  <a:pt x="419100" y="1038225"/>
                </a:cubicBezTo>
                <a:cubicBezTo>
                  <a:pt x="517525" y="1198562"/>
                  <a:pt x="649288" y="1381125"/>
                  <a:pt x="771525" y="1514475"/>
                </a:cubicBezTo>
                <a:cubicBezTo>
                  <a:pt x="893762" y="1647825"/>
                  <a:pt x="977900" y="1719263"/>
                  <a:pt x="1152525" y="1838325"/>
                </a:cubicBezTo>
                <a:cubicBezTo>
                  <a:pt x="1327150" y="1957388"/>
                  <a:pt x="1528763" y="2105025"/>
                  <a:pt x="1819275" y="2228850"/>
                </a:cubicBezTo>
                <a:cubicBezTo>
                  <a:pt x="2109787" y="2352675"/>
                  <a:pt x="2444750" y="2463800"/>
                  <a:pt x="2895600" y="2581275"/>
                </a:cubicBezTo>
                <a:cubicBezTo>
                  <a:pt x="3346450" y="2698750"/>
                  <a:pt x="4202113" y="2867025"/>
                  <a:pt x="4524375" y="2933700"/>
                </a:cubicBezTo>
                <a:cubicBezTo>
                  <a:pt x="4846638" y="3000375"/>
                  <a:pt x="4837906" y="2990850"/>
                  <a:pt x="4829175" y="2981325"/>
                </a:cubicBezTo>
              </a:path>
            </a:pathLst>
          </a:cu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9446" y="2124075"/>
            <a:ext cx="218634" cy="251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77511" y="4718296"/>
            <a:ext cx="218634" cy="251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0228" y="4681946"/>
            <a:ext cx="218634" cy="251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4438" y="4538501"/>
            <a:ext cx="218634" cy="251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351" y="853559"/>
            <a:ext cx="5982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Many have made contributions in the past few years: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36" idx="0"/>
          </p:cNvCxnSpPr>
          <p:nvPr/>
        </p:nvCxnSpPr>
        <p:spPr bwMode="auto">
          <a:xfrm flipH="1" flipV="1">
            <a:off x="1115776" y="2240695"/>
            <a:ext cx="745121" cy="54059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Connector 25"/>
          <p:cNvCxnSpPr>
            <a:endCxn id="36" idx="0"/>
          </p:cNvCxnSpPr>
          <p:nvPr/>
        </p:nvCxnSpPr>
        <p:spPr bwMode="auto">
          <a:xfrm rot="5400000" flipH="1" flipV="1">
            <a:off x="-108234" y="3459153"/>
            <a:ext cx="2442467" cy="5553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1842405" y="2673652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rank =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1100697" y="4683161"/>
            <a:ext cx="2386131" cy="656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V="1">
            <a:off x="3002538" y="4740001"/>
            <a:ext cx="196224" cy="3342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2362867" y="5095787"/>
            <a:ext cx="1190903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Classical PCA 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 rot="5400000">
            <a:off x="4989930" y="3598580"/>
            <a:ext cx="2417927" cy="125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rot="10800000">
            <a:off x="6195124" y="4811412"/>
            <a:ext cx="2344665" cy="129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9" name="Picture 4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17972" y="4845079"/>
            <a:ext cx="717916" cy="326325"/>
          </a:xfrm>
          <a:prstGeom prst="rect">
            <a:avLst/>
          </a:prstGeom>
          <a:noFill/>
          <a:ln/>
          <a:effectLst/>
        </p:spPr>
      </p:pic>
      <p:sp>
        <p:nvSpPr>
          <p:cNvPr id="37" name="TextBox 36"/>
          <p:cNvSpPr txBox="1"/>
          <p:nvPr/>
        </p:nvSpPr>
        <p:spPr>
          <a:xfrm>
            <a:off x="5950102" y="2257425"/>
            <a:ext cx="218634" cy="251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68167" y="4823071"/>
            <a:ext cx="218634" cy="251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00884" y="4815296"/>
            <a:ext cx="218634" cy="251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72719" y="4690901"/>
            <a:ext cx="218634" cy="251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99376" y="1541264"/>
            <a:ext cx="2544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Matrix Recovery (RPCA)</a:t>
            </a:r>
          </a:p>
        </p:txBody>
      </p:sp>
      <p:pic>
        <p:nvPicPr>
          <p:cNvPr id="2" name="Picture 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2262" y="3253995"/>
            <a:ext cx="622192" cy="40612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6429484" y="1562516"/>
            <a:ext cx="1976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Matrix Completion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712952" y="1569522"/>
            <a:ext cx="4123693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D. Gross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E. Candes (Stanford)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B. </a:t>
            </a:r>
            <a:r>
              <a:rPr lang="en-US" sz="1200" b="1" dirty="0" err="1">
                <a:solidFill>
                  <a:srgbClr val="0070C0"/>
                </a:solidFill>
              </a:rPr>
              <a:t>Recht</a:t>
            </a:r>
            <a:r>
              <a:rPr lang="en-US" sz="1200" b="1" dirty="0">
                <a:solidFill>
                  <a:srgbClr val="0070C0"/>
                </a:solidFill>
              </a:rPr>
              <a:t> (UC Berkeley)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J. Wright (Columbia)</a:t>
            </a:r>
            <a:r>
              <a:rPr lang="en-US" sz="1200" dirty="0"/>
              <a:t>on Information Forensics &amp; Security</a:t>
            </a:r>
            <a:endParaRPr lang="en-US" sz="1200" b="1" dirty="0">
              <a:solidFill>
                <a:srgbClr val="0070C0"/>
              </a:solidFill>
            </a:endParaRPr>
          </a:p>
          <a:p>
            <a:r>
              <a:rPr lang="en-US" sz="1200" b="1" dirty="0">
                <a:solidFill>
                  <a:srgbClr val="0070C0"/>
                </a:solidFill>
              </a:rPr>
              <a:t>J. </a:t>
            </a:r>
            <a:r>
              <a:rPr lang="en-US" sz="1200" b="1" dirty="0" err="1">
                <a:solidFill>
                  <a:srgbClr val="0070C0"/>
                </a:solidFill>
              </a:rPr>
              <a:t>Tropp</a:t>
            </a:r>
            <a:r>
              <a:rPr lang="en-US" sz="1200" b="1" dirty="0">
                <a:solidFill>
                  <a:srgbClr val="0070C0"/>
                </a:solidFill>
              </a:rPr>
              <a:t> (Caltech)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V. </a:t>
            </a:r>
            <a:r>
              <a:rPr lang="en-US" sz="1200" b="1" dirty="0" err="1">
                <a:solidFill>
                  <a:srgbClr val="0070C0"/>
                </a:solidFill>
              </a:rPr>
              <a:t>Chandrasekharan</a:t>
            </a:r>
            <a:r>
              <a:rPr lang="en-US" sz="1200" b="1" dirty="0">
                <a:solidFill>
                  <a:srgbClr val="0070C0"/>
                </a:solidFill>
              </a:rPr>
              <a:t>  (Caltech)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B. </a:t>
            </a:r>
            <a:r>
              <a:rPr lang="en-US" sz="1200" dirty="0" err="1">
                <a:solidFill>
                  <a:srgbClr val="0070C0"/>
                </a:solidFill>
              </a:rPr>
              <a:t>Hassibi</a:t>
            </a:r>
            <a:r>
              <a:rPr lang="en-US" sz="1200" dirty="0">
                <a:solidFill>
                  <a:srgbClr val="0070C0"/>
                </a:solidFill>
              </a:rPr>
              <a:t> (Caltech)</a:t>
            </a:r>
          </a:p>
          <a:p>
            <a:r>
              <a:rPr lang="en-US" sz="1200" dirty="0">
                <a:solidFill>
                  <a:srgbClr val="0070C0"/>
                </a:solidFill>
              </a:rPr>
              <a:t>P. </a:t>
            </a:r>
            <a:r>
              <a:rPr lang="en-US" sz="1200" dirty="0" err="1">
                <a:solidFill>
                  <a:srgbClr val="0070C0"/>
                </a:solidFill>
              </a:rPr>
              <a:t>Parrilo</a:t>
            </a:r>
            <a:r>
              <a:rPr lang="en-US" sz="1200" dirty="0">
                <a:solidFill>
                  <a:srgbClr val="0070C0"/>
                </a:solidFill>
              </a:rPr>
              <a:t> (MIT)</a:t>
            </a:r>
          </a:p>
          <a:p>
            <a:pPr marL="228600" indent="-228600">
              <a:buAutoNum type="alphaUcPeriod"/>
            </a:pPr>
            <a:r>
              <a:rPr lang="en-US" sz="1200" dirty="0" err="1">
                <a:solidFill>
                  <a:srgbClr val="0070C0"/>
                </a:solidFill>
              </a:rPr>
              <a:t>Willsky</a:t>
            </a:r>
            <a:r>
              <a:rPr lang="en-US" sz="1200" dirty="0">
                <a:solidFill>
                  <a:srgbClr val="0070C0"/>
                </a:solidFill>
              </a:rPr>
              <a:t> (MIT)</a:t>
            </a:r>
          </a:p>
          <a:p>
            <a:pPr marL="228600" indent="-228600">
              <a:buAutoNum type="alphaUcPeriod"/>
            </a:pPr>
            <a:r>
              <a:rPr lang="en-US" sz="1200" dirty="0">
                <a:solidFill>
                  <a:srgbClr val="0070C0"/>
                </a:solidFill>
              </a:rPr>
              <a:t>Hastie (Stanford)</a:t>
            </a:r>
          </a:p>
          <a:p>
            <a:pPr marL="228600" indent="-228600">
              <a:buAutoNum type="alphaUcPeriod"/>
            </a:pPr>
            <a:r>
              <a:rPr lang="en-US" sz="1200" dirty="0" err="1">
                <a:solidFill>
                  <a:srgbClr val="0070C0"/>
                </a:solidFill>
              </a:rPr>
              <a:t>Montanari</a:t>
            </a:r>
            <a:r>
              <a:rPr lang="en-US" sz="1200" dirty="0">
                <a:solidFill>
                  <a:srgbClr val="0070C0"/>
                </a:solidFill>
              </a:rPr>
              <a:t> (Stanford)</a:t>
            </a:r>
          </a:p>
          <a:p>
            <a:r>
              <a:rPr lang="en-US" sz="1200" dirty="0">
                <a:solidFill>
                  <a:srgbClr val="0070C0"/>
                </a:solidFill>
              </a:rPr>
              <a:t>M. Jordan (Berkeley)</a:t>
            </a:r>
          </a:p>
          <a:p>
            <a:r>
              <a:rPr lang="en-US" sz="1200" dirty="0">
                <a:solidFill>
                  <a:srgbClr val="0070C0"/>
                </a:solidFill>
              </a:rPr>
              <a:t>M. Wainwright (Berkeley)</a:t>
            </a:r>
          </a:p>
          <a:p>
            <a:r>
              <a:rPr lang="en-US" sz="1200" dirty="0">
                <a:solidFill>
                  <a:srgbClr val="0070C0"/>
                </a:solidFill>
              </a:rPr>
              <a:t>B. Yu (Berkeley)</a:t>
            </a:r>
          </a:p>
          <a:p>
            <a:pPr marL="228600" indent="-228600">
              <a:buAutoNum type="alphaUcPeriod"/>
            </a:pPr>
            <a:r>
              <a:rPr lang="en-US" sz="1200" dirty="0">
                <a:solidFill>
                  <a:srgbClr val="0070C0"/>
                </a:solidFill>
              </a:rPr>
              <a:t>Singer (Princeton)</a:t>
            </a:r>
          </a:p>
          <a:p>
            <a:pPr marL="228600" indent="-228600"/>
            <a:r>
              <a:rPr lang="en-US" sz="1200" dirty="0">
                <a:solidFill>
                  <a:srgbClr val="0070C0"/>
                </a:solidFill>
              </a:rPr>
              <a:t>T. Tao (UCLA)</a:t>
            </a:r>
          </a:p>
          <a:p>
            <a:pPr marL="228600" indent="-228600"/>
            <a:r>
              <a:rPr lang="en-US" sz="1200" dirty="0">
                <a:solidFill>
                  <a:srgbClr val="0070C0"/>
                </a:solidFill>
              </a:rPr>
              <a:t>S. </a:t>
            </a:r>
            <a:r>
              <a:rPr lang="en-US" sz="1200" dirty="0" err="1">
                <a:solidFill>
                  <a:srgbClr val="0070C0"/>
                </a:solidFill>
              </a:rPr>
              <a:t>Osher</a:t>
            </a:r>
            <a:r>
              <a:rPr lang="en-US" sz="1200" dirty="0">
                <a:solidFill>
                  <a:srgbClr val="0070C0"/>
                </a:solidFill>
              </a:rPr>
              <a:t> (UCLA) </a:t>
            </a:r>
          </a:p>
          <a:p>
            <a:pPr marL="228600" indent="-228600"/>
            <a:r>
              <a:rPr lang="en-US" sz="1200" dirty="0">
                <a:solidFill>
                  <a:srgbClr val="0070C0"/>
                </a:solidFill>
              </a:rPr>
              <a:t>O. </a:t>
            </a:r>
            <a:r>
              <a:rPr lang="en-US" sz="1200" dirty="0" err="1">
                <a:solidFill>
                  <a:srgbClr val="0070C0"/>
                </a:solidFill>
              </a:rPr>
              <a:t>Milenkovic</a:t>
            </a:r>
            <a:r>
              <a:rPr lang="en-US" sz="1200" dirty="0">
                <a:solidFill>
                  <a:srgbClr val="0070C0"/>
                </a:solidFill>
              </a:rPr>
              <a:t> (UIUC)</a:t>
            </a:r>
          </a:p>
          <a:p>
            <a:pPr marL="228600" indent="-228600"/>
            <a:r>
              <a:rPr lang="en-US" sz="1200" dirty="0">
                <a:solidFill>
                  <a:srgbClr val="0070C0"/>
                </a:solidFill>
              </a:rPr>
              <a:t>Y. </a:t>
            </a:r>
            <a:r>
              <a:rPr lang="en-US" sz="1200" dirty="0" err="1">
                <a:solidFill>
                  <a:srgbClr val="0070C0"/>
                </a:solidFill>
              </a:rPr>
              <a:t>Bresler</a:t>
            </a:r>
            <a:r>
              <a:rPr lang="en-US" sz="1200" dirty="0">
                <a:solidFill>
                  <a:srgbClr val="0070C0"/>
                </a:solidFill>
              </a:rPr>
              <a:t> (UIUC)</a:t>
            </a:r>
          </a:p>
          <a:p>
            <a:pPr marL="228600" indent="-228600"/>
            <a:r>
              <a:rPr lang="en-US" sz="1200" dirty="0">
                <a:solidFill>
                  <a:srgbClr val="0070C0"/>
                </a:solidFill>
              </a:rPr>
              <a:t>Y. Ma (UIUC)</a:t>
            </a:r>
          </a:p>
          <a:p>
            <a:pPr marL="228600" indent="-228600"/>
            <a:r>
              <a:rPr lang="en-US" sz="1200" dirty="0">
                <a:solidFill>
                  <a:srgbClr val="0070C0"/>
                </a:solidFill>
              </a:rPr>
              <a:t>M. </a:t>
            </a:r>
            <a:r>
              <a:rPr lang="en-US" sz="1200" dirty="0" err="1">
                <a:solidFill>
                  <a:srgbClr val="0070C0"/>
                </a:solidFill>
              </a:rPr>
              <a:t>Fazel</a:t>
            </a:r>
            <a:r>
              <a:rPr lang="en-US" sz="1200" dirty="0">
                <a:solidFill>
                  <a:srgbClr val="0070C0"/>
                </a:solidFill>
              </a:rPr>
              <a:t> (U Wash.)</a:t>
            </a:r>
          </a:p>
          <a:p>
            <a:pPr marL="228600" indent="-228600"/>
            <a:r>
              <a:rPr lang="en-US" sz="1200" dirty="0">
                <a:solidFill>
                  <a:schemeClr val="accent1"/>
                </a:solidFill>
              </a:rPr>
              <a:t>… …</a:t>
            </a:r>
          </a:p>
        </p:txBody>
      </p:sp>
      <p:cxnSp>
        <p:nvCxnSpPr>
          <p:cNvPr id="46" name="Straight Connector 45"/>
          <p:cNvCxnSpPr>
            <a:stCxn id="39" idx="0"/>
          </p:cNvCxnSpPr>
          <p:nvPr/>
        </p:nvCxnSpPr>
        <p:spPr bwMode="auto">
          <a:xfrm rot="5400000" flipH="1" flipV="1">
            <a:off x="4963879" y="3563218"/>
            <a:ext cx="2498401" cy="575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Freeform 40"/>
          <p:cNvSpPr/>
          <p:nvPr/>
        </p:nvSpPr>
        <p:spPr bwMode="auto">
          <a:xfrm>
            <a:off x="6197600" y="2312988"/>
            <a:ext cx="2374900" cy="2506662"/>
          </a:xfrm>
          <a:custGeom>
            <a:avLst/>
            <a:gdLst>
              <a:gd name="connsiteX0" fmla="*/ 2374900 w 2374900"/>
              <a:gd name="connsiteY0" fmla="*/ 2506662 h 2506662"/>
              <a:gd name="connsiteX1" fmla="*/ 1822450 w 2374900"/>
              <a:gd name="connsiteY1" fmla="*/ 2249487 h 2506662"/>
              <a:gd name="connsiteX2" fmla="*/ 1822450 w 2374900"/>
              <a:gd name="connsiteY2" fmla="*/ 2249487 h 2506662"/>
              <a:gd name="connsiteX3" fmla="*/ 1431925 w 2374900"/>
              <a:gd name="connsiteY3" fmla="*/ 2001837 h 2506662"/>
              <a:gd name="connsiteX4" fmla="*/ 1031875 w 2374900"/>
              <a:gd name="connsiteY4" fmla="*/ 1649412 h 2506662"/>
              <a:gd name="connsiteX5" fmla="*/ 612775 w 2374900"/>
              <a:gd name="connsiteY5" fmla="*/ 1144587 h 2506662"/>
              <a:gd name="connsiteX6" fmla="*/ 288925 w 2374900"/>
              <a:gd name="connsiteY6" fmla="*/ 554037 h 2506662"/>
              <a:gd name="connsiteX7" fmla="*/ 41275 w 2374900"/>
              <a:gd name="connsiteY7" fmla="*/ 77787 h 2506662"/>
              <a:gd name="connsiteX8" fmla="*/ 41275 w 2374900"/>
              <a:gd name="connsiteY8" fmla="*/ 87312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4900" h="2506662">
                <a:moveTo>
                  <a:pt x="2374900" y="2506662"/>
                </a:moveTo>
                <a:lnTo>
                  <a:pt x="1822450" y="2249487"/>
                </a:lnTo>
                <a:lnTo>
                  <a:pt x="1822450" y="2249487"/>
                </a:lnTo>
                <a:cubicBezTo>
                  <a:pt x="1757363" y="2208212"/>
                  <a:pt x="1563687" y="2101849"/>
                  <a:pt x="1431925" y="2001837"/>
                </a:cubicBezTo>
                <a:cubicBezTo>
                  <a:pt x="1300163" y="1901825"/>
                  <a:pt x="1168400" y="1792287"/>
                  <a:pt x="1031875" y="1649412"/>
                </a:cubicBezTo>
                <a:cubicBezTo>
                  <a:pt x="895350" y="1506537"/>
                  <a:pt x="736600" y="1327149"/>
                  <a:pt x="612775" y="1144587"/>
                </a:cubicBezTo>
                <a:cubicBezTo>
                  <a:pt x="488950" y="962025"/>
                  <a:pt x="384175" y="731837"/>
                  <a:pt x="288925" y="554037"/>
                </a:cubicBezTo>
                <a:cubicBezTo>
                  <a:pt x="193675" y="376237"/>
                  <a:pt x="82550" y="155574"/>
                  <a:pt x="41275" y="77787"/>
                </a:cubicBezTo>
                <a:cubicBezTo>
                  <a:pt x="0" y="0"/>
                  <a:pt x="20637" y="43656"/>
                  <a:pt x="41275" y="87312"/>
                </a:cubicBezTo>
              </a:path>
            </a:pathLst>
          </a:cu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45" name="Picture 44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70639" y="2601805"/>
            <a:ext cx="908974" cy="401875"/>
          </a:xfrm>
          <a:prstGeom prst="rect">
            <a:avLst/>
          </a:prstGeom>
          <a:noFill/>
          <a:ln/>
          <a:effectLst/>
        </p:spPr>
      </p:pic>
      <p:sp>
        <p:nvSpPr>
          <p:cNvPr id="50" name="TextBox 49"/>
          <p:cNvSpPr txBox="1"/>
          <p:nvPr/>
        </p:nvSpPr>
        <p:spPr>
          <a:xfrm>
            <a:off x="1352821" y="22223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random signs</a:t>
            </a:r>
          </a:p>
        </p:txBody>
      </p:sp>
      <p:pic>
        <p:nvPicPr>
          <p:cNvPr id="3" name="Picture 2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23862" y="3396870"/>
            <a:ext cx="622192" cy="40612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4" name="Picture 53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80522" y="4892704"/>
            <a:ext cx="717916" cy="326325"/>
          </a:xfrm>
          <a:prstGeom prst="rect">
            <a:avLst/>
          </a:prstGeom>
          <a:noFill/>
          <a:ln/>
          <a:effectLst/>
        </p:spPr>
      </p:pic>
      <p:sp>
        <p:nvSpPr>
          <p:cNvPr id="56" name="Rectangle 55"/>
          <p:cNvSpPr/>
          <p:nvPr/>
        </p:nvSpPr>
        <p:spPr>
          <a:xfrm>
            <a:off x="7224722" y="2596620"/>
            <a:ext cx="87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rank =</a:t>
            </a:r>
          </a:p>
        </p:txBody>
      </p:sp>
      <p:pic>
        <p:nvPicPr>
          <p:cNvPr id="57" name="Picture 56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92244" y="2650252"/>
            <a:ext cx="908974" cy="401875"/>
          </a:xfrm>
          <a:prstGeom prst="rect">
            <a:avLst/>
          </a:prstGeom>
          <a:noFill/>
          <a:ln/>
          <a:effectLst/>
        </p:spPr>
      </p:pic>
      <p:cxnSp>
        <p:nvCxnSpPr>
          <p:cNvPr id="59" name="Straight Arrow Connector 58"/>
          <p:cNvCxnSpPr/>
          <p:nvPr/>
        </p:nvCxnSpPr>
        <p:spPr bwMode="auto">
          <a:xfrm flipH="1" flipV="1">
            <a:off x="6202128" y="2326422"/>
            <a:ext cx="1212064" cy="3156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1" name="Picture 50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93162" y="1926630"/>
            <a:ext cx="1199082" cy="207347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64241" y="1943971"/>
            <a:ext cx="964828" cy="232133"/>
          </a:xfrm>
          <a:prstGeom prst="rect">
            <a:avLst/>
          </a:prstGeom>
          <a:noFill/>
          <a:ln/>
          <a:effectLst/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BIG PICTURE – Landscape of Theoretical Guarantees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4" name="Rectangle 43"/>
          <p:cNvSpPr/>
          <p:nvPr/>
        </p:nvSpPr>
        <p:spPr>
          <a:xfrm>
            <a:off x="155165" y="5837984"/>
            <a:ext cx="9059507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Universality of phase transition (</a:t>
            </a:r>
            <a:r>
              <a:rPr lang="en-US" b="1" i="1" dirty="0" err="1">
                <a:solidFill>
                  <a:srgbClr val="FF0000"/>
                </a:solidFill>
              </a:rPr>
              <a:t>Oymak</a:t>
            </a:r>
            <a:r>
              <a:rPr lang="en-US" b="1" i="1" dirty="0">
                <a:solidFill>
                  <a:srgbClr val="FF0000"/>
                </a:solidFill>
              </a:rPr>
              <a:t> &amp; </a:t>
            </a:r>
            <a:r>
              <a:rPr lang="en-US" b="1" i="1" dirty="0" err="1">
                <a:solidFill>
                  <a:srgbClr val="FF0000"/>
                </a:solidFill>
              </a:rPr>
              <a:t>Tropp</a:t>
            </a:r>
            <a:r>
              <a:rPr lang="en-US" b="1" i="1" dirty="0">
                <a:solidFill>
                  <a:srgbClr val="FF0000"/>
                </a:solidFill>
              </a:rPr>
              <a:t>). But does not yet apply here…</a:t>
            </a:r>
            <a:r>
              <a:rPr lang="en-US" b="1" i="1" dirty="0">
                <a:solidFill>
                  <a:schemeClr val="accent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392439" y="809325"/>
            <a:ext cx="8334375" cy="1662501"/>
          </a:xfrm>
          <a:prstGeom prst="rect">
            <a:avLst/>
          </a:prstGeom>
          <a:ln w="25400" cap="flat" cmpd="thickThin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2"/>
              </a:solidFill>
              <a:latin typeface="+mn-lt"/>
              <a:ea typeface="ＭＳ Ｐゴシック" pitchFamily="-112" charset="-128"/>
              <a:cs typeface="+mn-cs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519205" y="2071716"/>
            <a:ext cx="82526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is</a:t>
            </a:r>
            <a:r>
              <a:rPr lang="en-US" sz="2000" dirty="0">
                <a:solidFill>
                  <a:schemeClr val="bg2"/>
                </a:solidFill>
                <a:latin typeface="Calibri" pitchFamily="34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high-dimensional</a:t>
            </a:r>
            <a:r>
              <a:rPr lang="en-US" sz="2000" dirty="0">
                <a:solidFill>
                  <a:schemeClr val="bg2"/>
                </a:solidFill>
                <a:latin typeface="Calibri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and</a:t>
            </a:r>
            <a:r>
              <a:rPr lang="en-US" sz="2000" dirty="0">
                <a:solidFill>
                  <a:schemeClr val="bg2"/>
                </a:solidFill>
                <a:latin typeface="Calibri" pitchFamily="34" charset="0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non-smooth</a:t>
            </a:r>
            <a:r>
              <a:rPr lang="en-US" sz="2000" dirty="0">
                <a:solidFill>
                  <a:schemeClr val="bg2"/>
                </a:solidFill>
                <a:latin typeface="Calibri" pitchFamily="34" charset="0"/>
              </a:rPr>
              <a:t>.</a:t>
            </a:r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519205" y="847878"/>
            <a:ext cx="55034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Seemingly BAD NEWS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: Our optimization problem</a:t>
            </a:r>
          </a:p>
        </p:txBody>
      </p:sp>
      <p:grpSp>
        <p:nvGrpSpPr>
          <p:cNvPr id="23" name="Group 14"/>
          <p:cNvGrpSpPr>
            <a:grpSpLocks/>
          </p:cNvGrpSpPr>
          <p:nvPr/>
        </p:nvGrpSpPr>
        <p:grpSpPr bwMode="auto">
          <a:xfrm>
            <a:off x="6801152" y="1381551"/>
            <a:ext cx="1875911" cy="732358"/>
            <a:chOff x="2928938" y="1500188"/>
            <a:chExt cx="2647950" cy="1245233"/>
          </a:xfrm>
        </p:grpSpPr>
        <p:cxnSp>
          <p:nvCxnSpPr>
            <p:cNvPr id="25" name="Straight Connector 16"/>
            <p:cNvCxnSpPr/>
            <p:nvPr/>
          </p:nvCxnSpPr>
          <p:spPr bwMode="auto">
            <a:xfrm>
              <a:off x="2928938" y="2680300"/>
              <a:ext cx="2647950" cy="158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4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17"/>
            <p:cNvCxnSpPr/>
            <p:nvPr/>
          </p:nvCxnSpPr>
          <p:spPr bwMode="auto">
            <a:xfrm rot="5400000" flipH="1" flipV="1">
              <a:off x="3654919" y="2090244"/>
              <a:ext cx="1181701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4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5"/>
            <p:cNvCxnSpPr/>
            <p:nvPr/>
          </p:nvCxnSpPr>
          <p:spPr bwMode="auto">
            <a:xfrm rot="5400000" flipH="1" flipV="1">
              <a:off x="4251051" y="1646571"/>
              <a:ext cx="1076872" cy="10191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8"/>
            <p:cNvCxnSpPr/>
            <p:nvPr/>
          </p:nvCxnSpPr>
          <p:spPr bwMode="auto">
            <a:xfrm rot="16200000" flipV="1">
              <a:off x="3190601" y="1638629"/>
              <a:ext cx="1076872" cy="10191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4203116" y="2629735"/>
              <a:ext cx="110026" cy="115686"/>
            </a:xfrm>
            <a:prstGeom prst="ellipse">
              <a:avLst/>
            </a:prstGeom>
            <a:solidFill>
              <a:srgbClr val="C00000"/>
            </a:solidFill>
            <a:ln w="25400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>
                <a:ea typeface="ＭＳ Ｐゴシック" pitchFamily="34" charset="-128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1128" y="2689092"/>
            <a:ext cx="8335029" cy="3640456"/>
            <a:chOff x="491128" y="2689092"/>
            <a:chExt cx="8335029" cy="364045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245"/>
            <a:stretch/>
          </p:blipFill>
          <p:spPr>
            <a:xfrm>
              <a:off x="1160949" y="3801055"/>
              <a:ext cx="6775149" cy="2528493"/>
            </a:xfrm>
            <a:prstGeom prst="rect">
              <a:avLst/>
            </a:prstGeom>
          </p:spPr>
        </p:pic>
        <p:pic>
          <p:nvPicPr>
            <p:cNvPr id="11" name="图片 10" descr="TP_tmp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279163" y="2746338"/>
              <a:ext cx="1069865" cy="438140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5126" name="Rectangle 12"/>
            <p:cNvSpPr>
              <a:spLocks noChangeArrowheads="1"/>
            </p:cNvSpPr>
            <p:nvPr/>
          </p:nvSpPr>
          <p:spPr bwMode="auto">
            <a:xfrm>
              <a:off x="491782" y="2689092"/>
              <a:ext cx="833437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alibri" pitchFamily="34" charset="0"/>
                </a:rPr>
                <a:t>Convergence rate of solving a generic convex program: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491128" y="3086958"/>
              <a:ext cx="833437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dirty="0">
                  <a:solidFill>
                    <a:srgbClr val="000000"/>
                  </a:solidFill>
                  <a:latin typeface="Calibri" pitchFamily="34" charset="0"/>
                </a:rPr>
                <a:t>Second-order Newton method, linear rate of convergence , but not scalable!</a:t>
              </a:r>
            </a:p>
            <a:p>
              <a:r>
                <a:rPr lang="en-US" altLang="zh-CN" sz="2000" dirty="0">
                  <a:solidFill>
                    <a:srgbClr val="000000"/>
                  </a:solidFill>
                  <a:latin typeface="Calibri" pitchFamily="34" charset="0"/>
                </a:rPr>
                <a:t>First-order methods depend strongly on the smoothness of  </a:t>
              </a:r>
              <a:r>
                <a:rPr lang="en-US" altLang="zh-CN" sz="2000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f </a:t>
              </a:r>
              <a:r>
                <a:rPr lang="en-US" altLang="zh-CN" sz="2000" dirty="0">
                  <a:solidFill>
                    <a:srgbClr val="000000"/>
                  </a:solidFill>
                  <a:latin typeface="Calibri" pitchFamily="34" charset="0"/>
                </a:rPr>
                <a:t>:</a:t>
              </a:r>
              <a:endParaRPr lang="en-US" sz="2000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pic>
        <p:nvPicPr>
          <p:cNvPr id="22" name="Picture 2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67313" y="1510591"/>
            <a:ext cx="4627814" cy="297154"/>
          </a:xfrm>
          <a:prstGeom prst="rect">
            <a:avLst/>
          </a:prstGeom>
          <a:noFill/>
          <a:ln/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ALGORITHMS – Are scalable solutions possible?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Y.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Nesterov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Introductory Lectures on Convex Optimization: A Basic Course, 2003.</a:t>
            </a:r>
          </a:p>
        </p:txBody>
      </p:sp>
    </p:spTree>
    <p:extLst>
      <p:ext uri="{BB962C8B-B14F-4D97-AF65-F5344CB8AC3E}">
        <p14:creationId xmlns:p14="http://schemas.microsoft.com/office/powerpoint/2010/main" val="38637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/>
          <p:nvPr/>
        </p:nvSpPr>
        <p:spPr bwMode="auto">
          <a:xfrm>
            <a:off x="789709" y="4811897"/>
            <a:ext cx="7493576" cy="1168850"/>
          </a:xfrm>
          <a:prstGeom prst="rect">
            <a:avLst/>
          </a:prstGeom>
          <a:ln w="25400" cap="flat" cmpd="thickThin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ea typeface="ＭＳ Ｐゴシック" pitchFamily="-112" charset="-128"/>
              <a:cs typeface="+mn-cs"/>
            </a:endParaRPr>
          </a:p>
        </p:txBody>
      </p:sp>
      <p:pic>
        <p:nvPicPr>
          <p:cNvPr id="11" name="Picture 12" descr="D:\Talks\RPCA review\figures\Shrinkag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5970" y="2778320"/>
            <a:ext cx="2189885" cy="175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Rectangle 12"/>
          <p:cNvSpPr>
            <a:spLocks noChangeArrowheads="1"/>
          </p:cNvSpPr>
          <p:nvPr/>
        </p:nvSpPr>
        <p:spPr bwMode="auto">
          <a:xfrm>
            <a:off x="479078" y="805240"/>
            <a:ext cx="83343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GOOD NEWS: </a:t>
            </a:r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The objective function has </a:t>
            </a:r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special structures</a:t>
            </a: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479078" y="2052508"/>
            <a:ext cx="819386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alibri" pitchFamily="34" charset="0"/>
              </a:rPr>
              <a:t>KEY OBSERVATION:</a:t>
            </a:r>
            <a:r>
              <a:rPr lang="en-US" altLang="zh-CN" sz="2000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Calibri" pitchFamily="34" charset="0"/>
              </a:rPr>
              <a:t>Simple solutions </a:t>
            </a:r>
            <a:r>
              <a:rPr lang="en-US" altLang="zh-CN" sz="2000" dirty="0">
                <a:solidFill>
                  <a:srgbClr val="000000"/>
                </a:solidFill>
                <a:latin typeface="Calibri" pitchFamily="34" charset="0"/>
              </a:rPr>
              <a:t>for the proximal operations,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 given by 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soft-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thresholding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 the entries or singular values of the matrix, respectively.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Calibri" pitchFamily="34" charset="0"/>
              </a:rPr>
              <a:t> </a:t>
            </a:r>
            <a:endParaRPr 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646" y="4908326"/>
            <a:ext cx="6467475" cy="1019175"/>
          </a:xfrm>
          <a:prstGeom prst="rect">
            <a:avLst/>
          </a:prstGeom>
        </p:spPr>
      </p:pic>
      <p:pic>
        <p:nvPicPr>
          <p:cNvPr id="14" name="Picture 1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81789" y="1558972"/>
            <a:ext cx="4627814" cy="297154"/>
          </a:xfrm>
          <a:prstGeom prst="rect">
            <a:avLst/>
          </a:prstGeom>
          <a:noFill/>
          <a:ln/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225" y="2873222"/>
            <a:ext cx="5486400" cy="1485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ALGORITHMS – Why are scalable solutions possible?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947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448114" y="843793"/>
            <a:ext cx="8599604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GOOD NEWS: </a:t>
            </a:r>
            <a:r>
              <a:rPr lang="en-US" sz="2000" dirty="0">
                <a:solidFill>
                  <a:srgbClr val="000000"/>
                </a:solidFill>
                <a:latin typeface="+mn-lt"/>
              </a:rPr>
              <a:t>Scalable first-order gradient-descent algorithms:</a:t>
            </a:r>
          </a:p>
          <a:p>
            <a:pPr marL="342900" indent="-3429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Proximal Gradient 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Osher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, Mao, Dong, Yin ’09,Wright et. al.’09, Cai et. al.’09]. </a:t>
            </a:r>
          </a:p>
          <a:p>
            <a:pPr marL="342900" indent="-3429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Accelerated Proximal Gradient 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Nesterov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’83, Beck and </a:t>
            </a:r>
            <a:r>
              <a:rPr lang="en-US" dirty="0" err="1">
                <a:solidFill>
                  <a:srgbClr val="000000"/>
                </a:solidFill>
                <a:latin typeface="Calibri" pitchFamily="34" charset="0"/>
              </a:rPr>
              <a:t>Teboulle</a:t>
            </a:r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 ‘09]: </a:t>
            </a:r>
          </a:p>
          <a:p>
            <a:pPr marL="342900" indent="-3429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Augmented Lagrange Multiplier </a:t>
            </a: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Hestenes</a:t>
            </a: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‘69, Powell ’69]: 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	</a:t>
            </a:r>
          </a:p>
          <a:p>
            <a:pPr marL="342900" indent="-3429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Alternating Direction Method of Multipliers </a:t>
            </a: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Gabay</a:t>
            </a: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and Mercier ‘76].</a:t>
            </a: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ALGORITHMS – Evolution of scalable algorithms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Lin, Chen, and Ma, UILU-ENG-09-2214, 2010.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709613" y="2601989"/>
            <a:ext cx="77009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For a 1000x1000 matrix of rank 50, with 10% (100,000) entries randomly corrupted: 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66416"/>
              </p:ext>
            </p:extLst>
          </p:nvPr>
        </p:nvGraphicFramePr>
        <p:xfrm>
          <a:off x="442476" y="3619805"/>
          <a:ext cx="7381874" cy="2595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0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||E||_0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# 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time</a:t>
                      </a:r>
                      <a:r>
                        <a:rPr lang="en-US" sz="1600" b="0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 (sec)</a:t>
                      </a:r>
                      <a:endParaRPr lang="en-US" sz="1600" b="0" cap="none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5.99e-006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101,268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8,550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119,370.3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DUAL </a:t>
                      </a:r>
                      <a:endParaRPr lang="en-US" sz="1600" b="0" cap="none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8.65e-006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100,024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1,855.4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APG</a:t>
                      </a:r>
                      <a:endParaRPr lang="en-US" sz="1600" b="0" cap="none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5.85e-006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100,347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1,468.9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APG</a:t>
                      </a:r>
                      <a:r>
                        <a:rPr lang="en-US" sz="1600" b="0" cap="none" spc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5.91e-006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100,347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82.7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EALM</a:t>
                      </a:r>
                      <a:r>
                        <a:rPr lang="en-US" sz="1600" b="0" cap="none" spc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2.07e-007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100,014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IALM</a:t>
                      </a:r>
                      <a:r>
                        <a:rPr lang="en-US" sz="1600" b="0" cap="none" spc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3.83e-007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99,996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3" name="Group 12"/>
          <p:cNvGrpSpPr>
            <a:grpSpLocks/>
          </p:cNvGrpSpPr>
          <p:nvPr/>
        </p:nvGrpSpPr>
        <p:grpSpPr bwMode="auto">
          <a:xfrm>
            <a:off x="7943415" y="4032555"/>
            <a:ext cx="1018315" cy="2105025"/>
            <a:chOff x="8048625" y="2419350"/>
            <a:chExt cx="1229359" cy="2105025"/>
          </a:xfrm>
        </p:grpSpPr>
        <p:sp>
          <p:nvSpPr>
            <p:cNvPr id="26" name="TextBox 24"/>
            <p:cNvSpPr txBox="1">
              <a:spLocks noChangeArrowheads="1"/>
            </p:cNvSpPr>
            <p:nvPr/>
          </p:nvSpPr>
          <p:spPr bwMode="auto">
            <a:xfrm>
              <a:off x="8096250" y="2771775"/>
              <a:ext cx="1181734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pitchFamily="34" charset="0"/>
                </a:rPr>
                <a:t>10,000</a:t>
              </a:r>
            </a:p>
            <a:p>
              <a:r>
                <a:rPr lang="en-US" sz="2000" b="1" dirty="0">
                  <a:solidFill>
                    <a:srgbClr val="FF0000"/>
                  </a:solidFill>
                  <a:latin typeface="Calibri" pitchFamily="34" charset="0"/>
                </a:rPr>
                <a:t>times</a:t>
              </a:r>
            </a:p>
            <a:p>
              <a:r>
                <a:rPr lang="en-US" sz="2000" b="1" dirty="0">
                  <a:solidFill>
                    <a:srgbClr val="FF0000"/>
                  </a:solidFill>
                  <a:latin typeface="Calibri" pitchFamily="34" charset="0"/>
                </a:rPr>
                <a:t>speedup!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 bwMode="auto">
            <a:xfrm rot="5400000">
              <a:off x="6996906" y="3471069"/>
              <a:ext cx="2105025" cy="158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Picture 2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42549" y="2982989"/>
            <a:ext cx="4627814" cy="297154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7234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1343" y="1389957"/>
            <a:ext cx="7513223" cy="348146"/>
          </a:xfrm>
          <a:prstGeom prst="rect">
            <a:avLst/>
          </a:prstGeom>
          <a:noFill/>
          <a:ln/>
          <a:effectLst/>
        </p:spPr>
      </p:pic>
      <p:sp>
        <p:nvSpPr>
          <p:cNvPr id="13" name="Rectangle 12"/>
          <p:cNvSpPr/>
          <p:nvPr/>
        </p:nvSpPr>
        <p:spPr>
          <a:xfrm>
            <a:off x="260956" y="739456"/>
            <a:ext cx="8334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A scalable algorithm</a:t>
            </a:r>
            <a:r>
              <a:rPr lang="en-US" sz="2000" dirty="0">
                <a:solidFill>
                  <a:srgbClr val="000000"/>
                </a:solidFill>
              </a:rPr>
              <a:t>: alternating direction method (</a:t>
            </a:r>
            <a:r>
              <a:rPr lang="en-US" sz="2000" dirty="0" err="1">
                <a:solidFill>
                  <a:srgbClr val="000000"/>
                </a:solidFill>
              </a:rPr>
              <a:t>ADMoM</a:t>
            </a:r>
            <a:r>
              <a:rPr lang="en-US" sz="2000" dirty="0">
                <a:solidFill>
                  <a:srgbClr val="000000"/>
                </a:solidFill>
              </a:rPr>
              <a:t>) for ALM:</a:t>
            </a:r>
            <a:endParaRPr lang="en-US" sz="2000" dirty="0"/>
          </a:p>
        </p:txBody>
      </p:sp>
      <p:sp useBgFill="1">
        <p:nvSpPr>
          <p:cNvPr id="14" name="Rectangle 13"/>
          <p:cNvSpPr/>
          <p:nvPr/>
        </p:nvSpPr>
        <p:spPr bwMode="auto">
          <a:xfrm>
            <a:off x="267368" y="1871579"/>
            <a:ext cx="8702843" cy="1604209"/>
          </a:xfrm>
          <a:prstGeom prst="rect">
            <a:avLst/>
          </a:prstGeom>
          <a:ln w="25400" cap="flat" cmpd="thickThin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ＭＳ Ｐゴシック" pitchFamily="-112" charset="-128"/>
              <a:cs typeface="+mn-cs"/>
            </a:endParaRPr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401278" y="2504557"/>
            <a:ext cx="831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>
                <a:solidFill>
                  <a:srgbClr val="000080"/>
                </a:solidFill>
                <a:latin typeface="Calibri" pitchFamily="34" charset="0"/>
              </a:rPr>
              <a:t>repeat</a:t>
            </a: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815" y="2094982"/>
            <a:ext cx="459105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27"/>
          <p:cNvSpPr>
            <a:spLocks noChangeArrowheads="1"/>
          </p:cNvSpPr>
          <p:nvPr/>
        </p:nvSpPr>
        <p:spPr bwMode="auto">
          <a:xfrm>
            <a:off x="5823007" y="2041510"/>
            <a:ext cx="241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solidFill>
                  <a:srgbClr val="000080"/>
                </a:solidFill>
                <a:latin typeface="Calibri" pitchFamily="34" charset="0"/>
              </a:rPr>
              <a:t>Shrink singular values</a:t>
            </a:r>
          </a:p>
        </p:txBody>
      </p:sp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5826850" y="2449246"/>
            <a:ext cx="2482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solidFill>
                  <a:srgbClr val="000080"/>
                </a:solidFill>
                <a:latin typeface="Calibri" pitchFamily="34" charset="0"/>
              </a:rPr>
              <a:t>Shrink absolute values</a:t>
            </a:r>
          </a:p>
        </p:txBody>
      </p:sp>
      <p:sp>
        <p:nvSpPr>
          <p:cNvPr id="22" name="Left Brace 24"/>
          <p:cNvSpPr>
            <a:spLocks/>
          </p:cNvSpPr>
          <p:nvPr/>
        </p:nvSpPr>
        <p:spPr bwMode="auto">
          <a:xfrm>
            <a:off x="1123590" y="2175944"/>
            <a:ext cx="196850" cy="100965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ALGORITHMS – Evolution of scalable algorithms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Lin, Chen, and Ma, UILU-ENG-09-2214, 2010.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89054" y="3783259"/>
            <a:ext cx="2694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Residual Network Module</a:t>
            </a:r>
          </a:p>
        </p:txBody>
      </p:sp>
      <p:cxnSp>
        <p:nvCxnSpPr>
          <p:cNvPr id="25" name="直接箭头连接符 26"/>
          <p:cNvCxnSpPr/>
          <p:nvPr/>
        </p:nvCxnSpPr>
        <p:spPr>
          <a:xfrm>
            <a:off x="7325765" y="3094710"/>
            <a:ext cx="1584176" cy="0"/>
          </a:xfrm>
          <a:prstGeom prst="straightConnector1">
            <a:avLst/>
          </a:prstGeom>
          <a:noFill/>
          <a:ln w="12700" cap="flat" cmpd="sng" algn="ctr">
            <a:solidFill>
              <a:srgbClr val="2F2B20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6" name="直接箭头连接符 28"/>
          <p:cNvCxnSpPr/>
          <p:nvPr/>
        </p:nvCxnSpPr>
        <p:spPr>
          <a:xfrm flipV="1">
            <a:off x="7757813" y="2289254"/>
            <a:ext cx="0" cy="1152128"/>
          </a:xfrm>
          <a:prstGeom prst="straightConnector1">
            <a:avLst/>
          </a:prstGeom>
          <a:noFill/>
          <a:ln w="12700" cap="flat" cmpd="sng" algn="ctr">
            <a:solidFill>
              <a:srgbClr val="2F2B20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9" name="直接连接符 30"/>
          <p:cNvCxnSpPr/>
          <p:nvPr/>
        </p:nvCxnSpPr>
        <p:spPr>
          <a:xfrm flipV="1">
            <a:off x="8091786" y="2633572"/>
            <a:ext cx="651143" cy="449900"/>
          </a:xfrm>
          <a:prstGeom prst="line">
            <a:avLst/>
          </a:prstGeom>
          <a:noFill/>
          <a:ln w="38100" cap="flat" cmpd="sng" algn="ctr">
            <a:solidFill>
              <a:srgbClr val="3366CC"/>
            </a:solidFill>
            <a:prstDash val="solid"/>
          </a:ln>
          <a:effectLst/>
        </p:spPr>
      </p:cxnSp>
      <p:cxnSp>
        <p:nvCxnSpPr>
          <p:cNvPr id="31" name="直接连接符 30"/>
          <p:cNvCxnSpPr/>
          <p:nvPr/>
        </p:nvCxnSpPr>
        <p:spPr>
          <a:xfrm flipV="1">
            <a:off x="6943541" y="3088089"/>
            <a:ext cx="1171072" cy="5346"/>
          </a:xfrm>
          <a:prstGeom prst="line">
            <a:avLst/>
          </a:prstGeom>
          <a:noFill/>
          <a:ln w="38100" cap="flat" cmpd="sng" algn="ctr">
            <a:solidFill>
              <a:srgbClr val="3366CC"/>
            </a:solidFill>
            <a:prstDash val="solid"/>
          </a:ln>
          <a:effectLst/>
        </p:spPr>
      </p:cxnSp>
      <p:grpSp>
        <p:nvGrpSpPr>
          <p:cNvPr id="4" name="Group 3"/>
          <p:cNvGrpSpPr/>
          <p:nvPr/>
        </p:nvGrpSpPr>
        <p:grpSpPr>
          <a:xfrm>
            <a:off x="1315498" y="3542632"/>
            <a:ext cx="3884858" cy="2887581"/>
            <a:chOff x="1235290" y="3542632"/>
            <a:chExt cx="3884858" cy="2887581"/>
          </a:xfrm>
        </p:grpSpPr>
        <p:sp>
          <p:nvSpPr>
            <p:cNvPr id="32" name="Rectangle 31"/>
            <p:cNvSpPr/>
            <p:nvPr/>
          </p:nvSpPr>
          <p:spPr bwMode="auto">
            <a:xfrm>
              <a:off x="2914356" y="3903581"/>
              <a:ext cx="1804737" cy="414421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Linear operator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2518653" y="4604082"/>
              <a:ext cx="2601495" cy="414421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Nonlinear </a:t>
              </a:r>
              <a:r>
                <a:rPr lang="en-US" dirty="0" err="1">
                  <a:solidFill>
                    <a:srgbClr val="000000"/>
                  </a:solidFill>
                </a:rPr>
                <a:t>thresholding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cxnSp>
          <p:nvCxnSpPr>
            <p:cNvPr id="36" name="Elbow Connector 35"/>
            <p:cNvCxnSpPr>
              <a:endCxn id="32" idx="0"/>
            </p:cNvCxnSpPr>
            <p:nvPr/>
          </p:nvCxnSpPr>
          <p:spPr bwMode="auto">
            <a:xfrm>
              <a:off x="1938461" y="3622844"/>
              <a:ext cx="1878264" cy="280737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Straight Arrow Connector 36"/>
            <p:cNvCxnSpPr>
              <a:stCxn id="32" idx="2"/>
            </p:cNvCxnSpPr>
            <p:nvPr/>
          </p:nvCxnSpPr>
          <p:spPr bwMode="auto">
            <a:xfrm>
              <a:off x="3816725" y="4318002"/>
              <a:ext cx="2676" cy="2994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Or 37"/>
            <p:cNvSpPr/>
            <p:nvPr/>
          </p:nvSpPr>
          <p:spPr bwMode="auto">
            <a:xfrm>
              <a:off x="1791409" y="5775159"/>
              <a:ext cx="307475" cy="267370"/>
            </a:xfrm>
            <a:prstGeom prst="flowChartOr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cxnSp>
          <p:nvCxnSpPr>
            <p:cNvPr id="39" name="Elbow Connector 38"/>
            <p:cNvCxnSpPr>
              <a:stCxn id="43" idx="2"/>
              <a:endCxn id="38" idx="6"/>
            </p:cNvCxnSpPr>
            <p:nvPr/>
          </p:nvCxnSpPr>
          <p:spPr bwMode="auto">
            <a:xfrm rot="5400000">
              <a:off x="2849520" y="4936292"/>
              <a:ext cx="221916" cy="1723188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0" name="Straight Arrow Connector 39"/>
            <p:cNvCxnSpPr>
              <a:stCxn id="38" idx="4"/>
            </p:cNvCxnSpPr>
            <p:nvPr/>
          </p:nvCxnSpPr>
          <p:spPr bwMode="auto">
            <a:xfrm flipH="1">
              <a:off x="1938469" y="6042529"/>
              <a:ext cx="6678" cy="3876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1376995" y="3582743"/>
              <a:ext cx="464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solidFill>
                    <a:srgbClr val="000000"/>
                  </a:solidFill>
                </a:rPr>
                <a:t>Y</a:t>
              </a:r>
              <a:r>
                <a:rPr lang="en-US" i="1" baseline="-25000" dirty="0" err="1">
                  <a:solidFill>
                    <a:srgbClr val="000000"/>
                  </a:solidFill>
                </a:rPr>
                <a:t>k</a:t>
              </a:r>
              <a:endParaRPr lang="en-US" i="1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35290" y="5820616"/>
              <a:ext cx="64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000000"/>
                  </a:solidFill>
                </a:rPr>
                <a:t>Y</a:t>
              </a:r>
              <a:r>
                <a:rPr lang="en-US" i="1" baseline="-25000" dirty="0">
                  <a:solidFill>
                    <a:srgbClr val="000000"/>
                  </a:solidFill>
                </a:rPr>
                <a:t>k+1</a:t>
              </a:r>
              <a:endParaRPr lang="en-US" i="1" dirty="0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19703" y="5272507"/>
              <a:ext cx="1804737" cy="414421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Linear operator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endParaRPr>
            </a:p>
          </p:txBody>
        </p:sp>
        <p:cxnSp>
          <p:nvCxnSpPr>
            <p:cNvPr id="44" name="Straight Arrow Connector 43"/>
            <p:cNvCxnSpPr>
              <a:stCxn id="35" idx="2"/>
              <a:endCxn id="43" idx="0"/>
            </p:cNvCxnSpPr>
            <p:nvPr/>
          </p:nvCxnSpPr>
          <p:spPr bwMode="auto">
            <a:xfrm>
              <a:off x="3819401" y="5018503"/>
              <a:ext cx="2671" cy="2540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flipH="1">
              <a:off x="1938463" y="3542632"/>
              <a:ext cx="6" cy="22325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30" name="Picture 29" descr="1*pUyst_ciesOz_LUg0HocY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981" y="4237789"/>
            <a:ext cx="3118728" cy="182478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34733" y="4309975"/>
            <a:ext cx="1470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Lagrange</a:t>
            </a:r>
          </a:p>
          <a:p>
            <a:r>
              <a:rPr lang="en-US" sz="1600" dirty="0">
                <a:solidFill>
                  <a:srgbClr val="000000"/>
                </a:solidFill>
              </a:rPr>
              <a:t>Multiplier</a:t>
            </a:r>
          </a:p>
          <a:p>
            <a:r>
              <a:rPr lang="en-US" sz="1600" dirty="0">
                <a:solidFill>
                  <a:srgbClr val="00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42325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/>
          <p:nvPr/>
        </p:nvSpPr>
        <p:spPr bwMode="auto">
          <a:xfrm>
            <a:off x="739485" y="5169474"/>
            <a:ext cx="7543800" cy="857250"/>
          </a:xfrm>
          <a:prstGeom prst="rect">
            <a:avLst/>
          </a:prstGeom>
          <a:ln w="25400" cap="flat" cmpd="thickThin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ea typeface="ＭＳ Ｐゴシック" pitchFamily="-112" charset="-128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95098" y="5264292"/>
            <a:ext cx="6745287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i="1" dirty="0">
                <a:solidFill>
                  <a:srgbClr val="FF0000"/>
                </a:solidFill>
                <a:latin typeface="+mn-lt"/>
                <a:cs typeface="+mn-cs"/>
              </a:rPr>
              <a:t>Provably Robust PCA </a:t>
            </a:r>
            <a:r>
              <a:rPr lang="en-US" sz="2000" b="1" i="1" dirty="0">
                <a:solidFill>
                  <a:schemeClr val="accent4">
                    <a:lumMod val="10000"/>
                  </a:schemeClr>
                </a:solidFill>
                <a:latin typeface="+mn-lt"/>
                <a:cs typeface="+mn-cs"/>
              </a:rPr>
              <a:t>at only a constant factor (</a:t>
            </a:r>
            <a:r>
              <a:rPr lang="en-US" sz="2000" b="1" dirty="0">
                <a:solidFill>
                  <a:schemeClr val="accent4">
                    <a:lumMod val="10000"/>
                  </a:schemeClr>
                </a:solidFill>
                <a:latin typeface="+mn-lt"/>
                <a:cs typeface="+mn-cs"/>
              </a:rPr>
              <a:t>≈</a:t>
            </a:r>
            <a:r>
              <a:rPr lang="en-US" sz="2000" b="1" i="1" dirty="0">
                <a:solidFill>
                  <a:schemeClr val="accent4">
                    <a:lumMod val="10000"/>
                  </a:schemeClr>
                </a:solidFill>
                <a:latin typeface="+mn-lt"/>
                <a:cs typeface="+mn-cs"/>
              </a:rPr>
              <a:t>20) more computation than conventional PCA! 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709613" y="864090"/>
            <a:ext cx="77009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For a 1000x1000 matrix of rank 50, with 10% (100,000) entries randomly corrupted: 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1367"/>
              </p:ext>
            </p:extLst>
          </p:nvPr>
        </p:nvGraphicFramePr>
        <p:xfrm>
          <a:off x="442476" y="1881906"/>
          <a:ext cx="7381874" cy="2595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0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6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||E||_0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# iterations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time</a:t>
                      </a:r>
                      <a:r>
                        <a:rPr lang="en-US" sz="1600" b="0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 (sec)</a:t>
                      </a:r>
                      <a:endParaRPr lang="en-US" sz="1600" b="0" cap="none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5.99e-006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101,268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8,550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119,370.3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DUAL </a:t>
                      </a:r>
                      <a:endParaRPr lang="en-US" sz="1600" b="0" cap="none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8.65e-006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100,024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1,855.4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APG</a:t>
                      </a:r>
                      <a:endParaRPr lang="en-US" sz="1600" b="0" cap="none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5.85e-006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100,347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1,468.9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APG</a:t>
                      </a:r>
                      <a:r>
                        <a:rPr lang="en-US" sz="1600" b="0" cap="none" spc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5.91e-006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100,347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82.7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EALM</a:t>
                      </a:r>
                      <a:r>
                        <a:rPr lang="en-US" sz="1600" b="0" cap="none" spc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2.07e-007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100,014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IALM</a:t>
                      </a:r>
                      <a:r>
                        <a:rPr lang="en-US" sz="1600" b="0" cap="none" spc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P</a:t>
                      </a:r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3.83e-007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99,996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cap="none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943415" y="2294656"/>
            <a:ext cx="1018315" cy="2105025"/>
            <a:chOff x="8048625" y="2419350"/>
            <a:chExt cx="1229359" cy="2105025"/>
          </a:xfrm>
        </p:grpSpPr>
        <p:sp>
          <p:nvSpPr>
            <p:cNvPr id="12356" name="TextBox 24"/>
            <p:cNvSpPr txBox="1">
              <a:spLocks noChangeArrowheads="1"/>
            </p:cNvSpPr>
            <p:nvPr/>
          </p:nvSpPr>
          <p:spPr bwMode="auto">
            <a:xfrm>
              <a:off x="8096250" y="2771775"/>
              <a:ext cx="1181734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Calibri" pitchFamily="34" charset="0"/>
                </a:rPr>
                <a:t>10,000</a:t>
              </a:r>
            </a:p>
            <a:p>
              <a:r>
                <a:rPr lang="en-US" sz="2000" b="1" dirty="0">
                  <a:solidFill>
                    <a:srgbClr val="FF0000"/>
                  </a:solidFill>
                  <a:latin typeface="Calibri" pitchFamily="34" charset="0"/>
                </a:rPr>
                <a:t>times</a:t>
              </a:r>
            </a:p>
            <a:p>
              <a:r>
                <a:rPr lang="en-US" sz="2000" b="1" dirty="0">
                  <a:solidFill>
                    <a:srgbClr val="FF0000"/>
                  </a:solidFill>
                  <a:latin typeface="Calibri" pitchFamily="34" charset="0"/>
                </a:rPr>
                <a:t>speedup!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 rot="5400000">
              <a:off x="6996906" y="3471069"/>
              <a:ext cx="2105025" cy="158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8" name="Picture 1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42549" y="1245090"/>
            <a:ext cx="4627814" cy="297154"/>
          </a:xfrm>
          <a:prstGeom prst="rect">
            <a:avLst/>
          </a:prstGeom>
          <a:noFill/>
          <a:ln/>
          <a:effectLst/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ALGORITHMS – Evolution of fast algorithms (around 2009)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2492835"/>
            <a:ext cx="7519525" cy="3888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2969" y="736568"/>
            <a:ext cx="88195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GREAT NEWS: 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Geometric convergence for gradient algorithms!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4770729" y="1196752"/>
            <a:ext cx="44097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[</a:t>
            </a:r>
            <a:r>
              <a:rPr lang="en-US" altLang="zh-CN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Agarwal</a:t>
            </a: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Negahban</a:t>
            </a:r>
            <a:r>
              <a:rPr lang="en-US" altLang="zh-CN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, Wainwright, NIPS 2010]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" y="1145418"/>
            <a:ext cx="4711700" cy="1409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ALGORITHMS – Convergence rate with strong convexity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8613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480" y="1002723"/>
            <a:ext cx="8121760" cy="50517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ALGORITHMS – Recap and Conclusions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0956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6"/>
          <p:cNvSpPr txBox="1">
            <a:spLocks noChangeArrowheads="1"/>
          </p:cNvSpPr>
          <p:nvPr/>
        </p:nvSpPr>
        <p:spPr bwMode="auto">
          <a:xfrm>
            <a:off x="140676" y="739126"/>
            <a:ext cx="9115865" cy="555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400" b="1" dirty="0">
                <a:solidFill>
                  <a:srgbClr val="000000"/>
                </a:solidFill>
              </a:rPr>
              <a:t>  Repairing Images and Videos</a:t>
            </a:r>
          </a:p>
          <a:p>
            <a:pPr marL="800100" lvl="1" indent="-342900">
              <a:lnSpc>
                <a:spcPct val="12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Image Repairing, Background Extraction, Street Panorama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400" b="1" dirty="0">
                <a:solidFill>
                  <a:srgbClr val="000000"/>
                </a:solidFill>
              </a:rPr>
              <a:t>  Reconstructing 3D Geometry</a:t>
            </a:r>
          </a:p>
          <a:p>
            <a:pPr marL="800100" lvl="1" indent="-342900">
              <a:lnSpc>
                <a:spcPct val="12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Shape from Texture, Featureless 3D Reconstruction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400" b="1" dirty="0">
                <a:solidFill>
                  <a:srgbClr val="000000"/>
                </a:solidFill>
              </a:rPr>
              <a:t>  Registering Multiple Images</a:t>
            </a:r>
          </a:p>
          <a:p>
            <a:pPr marL="800100" lvl="1" indent="-342900">
              <a:lnSpc>
                <a:spcPct val="12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Multiple Image Alignment, Video Stabilization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400" b="1" dirty="0">
                <a:solidFill>
                  <a:srgbClr val="000000"/>
                </a:solidFill>
              </a:rPr>
              <a:t>  Recognizing Objects</a:t>
            </a:r>
          </a:p>
          <a:p>
            <a:pPr marL="800100" lvl="1" indent="-342900">
              <a:lnSpc>
                <a:spcPct val="12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Faces, Texts, etc. 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 typeface="Wingdings" pitchFamily="2" charset="2"/>
              <a:buChar char="q"/>
            </a:pPr>
            <a:r>
              <a:rPr lang="en-US" sz="2400" b="1" dirty="0">
                <a:solidFill>
                  <a:srgbClr val="000000"/>
                </a:solidFill>
              </a:rPr>
              <a:t>  Other Data and Applications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APPLICATIONS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339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2"/>
          <p:cNvGrpSpPr/>
          <p:nvPr/>
        </p:nvGrpSpPr>
        <p:grpSpPr>
          <a:xfrm>
            <a:off x="473986" y="805205"/>
            <a:ext cx="2476499" cy="1841386"/>
            <a:chOff x="514350" y="635113"/>
            <a:chExt cx="8229601" cy="5822837"/>
          </a:xfrm>
        </p:grpSpPr>
        <p:pic>
          <p:nvPicPr>
            <p:cNvPr id="74" name="Picture 2" descr="D:\Yigang\datasets\TRPCA_database\Bill_Gates\gates (56).jp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43022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75" name="Picture 3" descr="D:\Yigang\datasets\TRPCA_database\Bill_Gates\gates.jp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5521442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76" name="Picture 4" descr="D:\Yigang\datasets\TRPCA_database\Bill_Gates\gates (3).jp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0050" y="5514975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77" name="Picture 5" descr="D:\Yigang\datasets\TRPCA_database\Bill_Gates\gates (5).jp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554355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78" name="Picture 6" descr="D:\Yigang\datasets\TRPCA_database\Bill_Gates\gates (7).jp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1675" y="5540492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79" name="Picture 7" descr="D:\Yigang\datasets\TRPCA_database\Bill_Gates\gates (8).jpg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5514975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0" name="Picture 8" descr="D:\Yigang\datasets\TRPCA_database\Bill_Gates\gates (9).jpg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625" y="5514975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1" name="Picture 9" descr="D:\Yigang\datasets\TRPCA_database\Bill_Gates\gates (10).jpg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925" y="5521442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2" name="Picture 10" descr="D:\Yigang\datasets\TRPCA_database\Bill_Gates\gates (11).jpg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5530967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3" name="Picture 11" descr="D:\Yigang\datasets\TRPCA_database\Bill_Gates\gates (13).jpg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025" y="5511917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4" name="Picture 12" descr="D:\Yigang\datasets\TRPCA_database\Bill_Gates\gates (14).jpg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025" y="4968992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5" name="Picture 14" descr="D:\Yigang\datasets\TRPCA_database\Bill_Gates\gates (16).jpg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625" y="5530967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6" name="Picture 15" descr="D:\Yigang\datasets\TRPCA_database\Bill_Gates\gates (17).jpg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088" y="1865430"/>
              <a:ext cx="914400" cy="1228800"/>
            </a:xfrm>
            <a:prstGeom prst="rect">
              <a:avLst/>
            </a:prstGeom>
            <a:noFill/>
          </p:spPr>
        </p:pic>
        <p:pic>
          <p:nvPicPr>
            <p:cNvPr id="87" name="Picture 16" descr="D:\Yigang\datasets\TRPCA_database\Bill_Gates\gates (18).jpg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663685"/>
              <a:ext cx="1554480" cy="1212740"/>
            </a:xfrm>
            <a:prstGeom prst="rect">
              <a:avLst/>
            </a:prstGeom>
            <a:noFill/>
          </p:spPr>
        </p:pic>
        <p:pic>
          <p:nvPicPr>
            <p:cNvPr id="88" name="Picture 17" descr="D:\Yigang\datasets\TRPCA_database\Bill_Gates\gates (19)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8521" y="639880"/>
              <a:ext cx="914400" cy="1373880"/>
            </a:xfrm>
            <a:prstGeom prst="rect">
              <a:avLst/>
            </a:prstGeom>
            <a:noFill/>
          </p:spPr>
        </p:pic>
        <p:pic>
          <p:nvPicPr>
            <p:cNvPr id="89" name="Picture 18" descr="D:\Yigang\datasets\TRPCA_database\Bill_Gates\gates (21).jpg"/>
            <p:cNvPicPr>
              <a:picLocks noChangeAspect="1" noChangeArrowheads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946" y="4337675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90" name="Picture 19" descr="D:\Yigang\datasets\TRPCA_database\Bill_Gates\gates (22).jpg"/>
            <p:cNvPicPr>
              <a:picLocks noChangeAspect="1" noChangeArrowheads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821" y="43403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91" name="Picture 20" descr="D:\Yigang\datasets\TRPCA_database\Bill_Gates\gates (23).jpg"/>
            <p:cNvPicPr>
              <a:picLocks noChangeAspect="1" noChangeArrowheads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550" y="309256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92" name="Picture 21" descr="D:\Yigang\datasets\TRPCA_database\Bill_Gates\gates (25).jp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221" y="30735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93" name="Picture 22" descr="D:\Yigang\datasets\TRPCA_database\Bill_Gates\gates (26).jp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821" y="3092563"/>
              <a:ext cx="914400" cy="1222262"/>
            </a:xfrm>
            <a:prstGeom prst="rect">
              <a:avLst/>
            </a:prstGeom>
            <a:noFill/>
          </p:spPr>
        </p:pic>
        <p:pic>
          <p:nvPicPr>
            <p:cNvPr id="94" name="Picture 23" descr="D:\Yigang\datasets\TRPCA_database\Bill_Gates\gates (27).jpg"/>
            <p:cNvPicPr>
              <a:picLocks noChangeAspect="1" noChangeArrowheads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421" y="310208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95" name="Picture 24" descr="D:\Yigang\datasets\TRPCA_database\Bill_Gates\gates (28).jpg"/>
            <p:cNvPicPr>
              <a:picLocks noChangeAspect="1" noChangeArrowheads="1"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46" y="309256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96" name="Picture 25" descr="D:\Yigang\datasets\TRPCA_database\Bill_Gates\gates (29).jpg"/>
            <p:cNvPicPr>
              <a:picLocks noChangeAspect="1" noChangeArrowheads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5150" y="431176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97" name="Picture 26" descr="D:\Yigang\datasets\TRPCA_database\Bill_Gates\gates (30).jpg"/>
            <p:cNvPicPr>
              <a:picLocks noChangeAspect="1" noChangeArrowheads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5146" y="18638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98" name="Picture 27" descr="D:\Yigang\datasets\TRPCA_database\Bill_Gates\gates (31).jpg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46" y="18638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99" name="Picture 28" descr="D:\Yigang\datasets\TRPCA_database\Bill_Gates\gates (32).jpg"/>
            <p:cNvPicPr>
              <a:picLocks noChangeAspect="1" noChangeArrowheads="1"/>
            </p:cNvPicPr>
            <p:nvPr/>
          </p:nvPicPr>
          <p:blipFill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346" y="18638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0" name="Picture 29" descr="D:\Yigang\datasets\TRPCA_database\Bill_Gates\gates (33).jpg"/>
            <p:cNvPicPr>
              <a:picLocks noChangeAspect="1" noChangeArrowheads="1"/>
            </p:cNvPicPr>
            <p:nvPr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46" y="43022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1" name="Picture 30" descr="D:\Yigang\datasets\TRPCA_database\Bill_Gates\gates (34).jpg"/>
            <p:cNvPicPr>
              <a:picLocks noChangeAspect="1" noChangeArrowheads="1"/>
            </p:cNvPicPr>
            <p:nvPr/>
          </p:nvPicPr>
          <p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46" y="4328150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2" name="Picture 31" descr="D:\Yigang\datasets\TRPCA_database\Bill_Gates\gates (35).jpg"/>
            <p:cNvPicPr>
              <a:picLocks noChangeAspect="1" noChangeArrowheads="1"/>
            </p:cNvPicPr>
            <p:nvPr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46" y="43308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3" name="Picture 32" descr="D:\Yigang\datasets\TRPCA_database\Bill_Gates\gates (36).jpg"/>
            <p:cNvPicPr>
              <a:picLocks noChangeAspect="1" noChangeArrowheads="1"/>
            </p:cNvPicPr>
            <p:nvPr/>
          </p:nvPicPr>
          <p:blipFill>
            <a:blip r:embed="rId3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5146" y="309256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4" name="Picture 33" descr="D:\Yigang\datasets\TRPCA_database\Bill_Gates\gates (38).jpg"/>
            <p:cNvPicPr>
              <a:picLocks noChangeAspect="1" noChangeArrowheads="1"/>
            </p:cNvPicPr>
            <p:nvPr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30735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5" name="Picture 34" descr="D:\Yigang\datasets\TRPCA_database\Bill_Gates\gates (39).jpg"/>
            <p:cNvPicPr>
              <a:picLocks noChangeAspect="1" noChangeArrowheads="1"/>
            </p:cNvPicPr>
            <p:nvPr/>
          </p:nvPicPr>
          <p:blipFill>
            <a:blip r:embed="rId3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946" y="1863838"/>
              <a:ext cx="914400" cy="1260362"/>
            </a:xfrm>
            <a:prstGeom prst="rect">
              <a:avLst/>
            </a:prstGeom>
            <a:noFill/>
          </p:spPr>
        </p:pic>
        <p:pic>
          <p:nvPicPr>
            <p:cNvPr id="106" name="Picture 35" descr="D:\Yigang\datasets\TRPCA_database\Bill_Gates\gates (40).jpg"/>
            <p:cNvPicPr>
              <a:picLocks noChangeAspect="1" noChangeArrowheads="1"/>
            </p:cNvPicPr>
            <p:nvPr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46" y="310208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7" name="Picture 36" descr="D:\Yigang\datasets\TRPCA_database\Bill_Gates\gates (41).jpg"/>
            <p:cNvPicPr>
              <a:picLocks noChangeAspect="1" noChangeArrowheads="1"/>
            </p:cNvPicPr>
            <p:nvPr/>
          </p:nvPicPr>
          <p:blipFill>
            <a:blip r:embed="rId4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8021" y="310208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8" name="Picture 37" descr="D:\Yigang\datasets\TRPCA_database\Bill_Gates\gates (42).jpg"/>
            <p:cNvPicPr>
              <a:picLocks noChangeAspect="1" noChangeArrowheads="1"/>
            </p:cNvPicPr>
            <p:nvPr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546" y="43308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9" name="Picture 38" descr="D:\Yigang\datasets\TRPCA_database\Bill_Gates\gates (43).jpg"/>
            <p:cNvPicPr>
              <a:picLocks noChangeAspect="1" noChangeArrowheads="1"/>
            </p:cNvPicPr>
            <p:nvPr/>
          </p:nvPicPr>
          <p:blipFill>
            <a:blip r:embed="rId4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4221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0" name="Picture 39" descr="D:\Yigang\datasets\TRPCA_database\Bill_Gates\gates (44).jpg"/>
            <p:cNvPicPr>
              <a:picLocks noChangeAspect="1" noChangeArrowheads="1"/>
            </p:cNvPicPr>
            <p:nvPr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184478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1" name="Picture 40" descr="D:\Yigang\datasets\TRPCA_database\Bill_Gates\gates (45).jpg"/>
            <p:cNvPicPr>
              <a:picLocks noChangeAspect="1" noChangeArrowheads="1"/>
            </p:cNvPicPr>
            <p:nvPr/>
          </p:nvPicPr>
          <p:blipFill>
            <a:blip r:embed="rId4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46" y="18638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2" name="Picture 41" descr="D:\Yigang\datasets\TRPCA_database\Bill_Gates\gates (46).jpg"/>
            <p:cNvPicPr>
              <a:picLocks noChangeAspect="1" noChangeArrowheads="1"/>
            </p:cNvPicPr>
            <p:nvPr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46" y="187336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3" name="Picture 42" descr="D:\Yigang\datasets\TRPCA_database\Bill_Gates\gates (47).jpg"/>
            <p:cNvPicPr>
              <a:picLocks noChangeAspect="1" noChangeArrowheads="1"/>
            </p:cNvPicPr>
            <p:nvPr/>
          </p:nvPicPr>
          <p:blipFill>
            <a:blip r:embed="rId4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546" y="1863838"/>
              <a:ext cx="914400" cy="1241312"/>
            </a:xfrm>
            <a:prstGeom prst="rect">
              <a:avLst/>
            </a:prstGeom>
            <a:noFill/>
          </p:spPr>
        </p:pic>
        <p:pic>
          <p:nvPicPr>
            <p:cNvPr id="114" name="Picture 43" descr="D:\Yigang\datasets\TRPCA_database\Bill_Gates\gates (48).jpg"/>
            <p:cNvPicPr>
              <a:picLocks noChangeAspect="1" noChangeArrowheads="1"/>
            </p:cNvPicPr>
            <p:nvPr/>
          </p:nvPicPr>
          <p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496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5" name="Picture 44" descr="D:\Yigang\datasets\TRPCA_database\Bill_Gates\gates (50).jpg"/>
            <p:cNvPicPr>
              <a:picLocks noChangeAspect="1" noChangeArrowheads="1"/>
            </p:cNvPicPr>
            <p:nvPr/>
          </p:nvPicPr>
          <p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171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6" name="Picture 45" descr="D:\Yigang\datasets\TRPCA_database\Bill_Gates\gates (51).jpg"/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796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7" name="Picture 46" descr="D:\Yigang\datasets\TRPCA_database\Bill_Gates\gates (52).jpg"/>
            <p:cNvPicPr>
              <a:picLocks noChangeAspect="1" noChangeArrowheads="1"/>
            </p:cNvPicPr>
            <p:nvPr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946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8" name="Picture 47" descr="D:\Yigang\datasets\TRPCA_database\Bill_Gates\gates (53).jpg"/>
            <p:cNvPicPr>
              <a:picLocks noChangeAspect="1" noChangeArrowheads="1"/>
            </p:cNvPicPr>
            <p:nvPr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421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9" name="Picture 48" descr="D:\Yigang\datasets\TRPCA_database\Bill_Gates\gates (54).jpg"/>
            <p:cNvPicPr>
              <a:picLocks noChangeAspect="1" noChangeArrowheads="1"/>
            </p:cNvPicPr>
            <p:nvPr/>
          </p:nvPicPr>
          <p:blipFill>
            <a:blip r:embed="rId4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425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20" name="Picture 49" descr="D:\Yigang\datasets\TRPCA_database\Bill_Gates\gates (55).jpg"/>
            <p:cNvPicPr>
              <a:picLocks noChangeAspect="1" noChangeArrowheads="1"/>
            </p:cNvPicPr>
            <p:nvPr/>
          </p:nvPicPr>
          <p:blipFill>
            <a:blip r:embed="rId5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471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21" name="Picture 1" descr="D:\Yigang\datasets\TRPCA_database\Bill_Gates\gates (6).jpg"/>
            <p:cNvPicPr>
              <a:picLocks noChangeAspect="1" noChangeArrowheads="1"/>
            </p:cNvPicPr>
            <p:nvPr/>
          </p:nvPicPr>
          <p:blipFill>
            <a:blip r:embed="rId5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1" y="4324351"/>
              <a:ext cx="933450" cy="933450"/>
            </a:xfrm>
            <a:prstGeom prst="rect">
              <a:avLst/>
            </a:prstGeom>
            <a:noFill/>
          </p:spPr>
        </p:pic>
      </p:grpSp>
      <p:pic>
        <p:nvPicPr>
          <p:cNvPr id="123" name="Picture 3"/>
          <p:cNvPicPr>
            <a:picLocks noChangeAspect="1" noChangeArrowheads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8812" y="1474338"/>
            <a:ext cx="2480530" cy="176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4623749" y="2351330"/>
          <a:ext cx="1962152" cy="126047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90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181335" y="1935406"/>
            <a:ext cx="2280740" cy="1676399"/>
            <a:chOff x="6358435" y="2733676"/>
            <a:chExt cx="2280740" cy="1676399"/>
          </a:xfrm>
        </p:grpSpPr>
        <p:sp>
          <p:nvSpPr>
            <p:cNvPr id="52" name="Film"/>
            <p:cNvSpPr>
              <a:spLocks noEditPoints="1" noChangeArrowheads="1"/>
            </p:cNvSpPr>
            <p:nvPr/>
          </p:nvSpPr>
          <p:spPr bwMode="auto">
            <a:xfrm>
              <a:off x="6908025" y="2733676"/>
              <a:ext cx="163828" cy="268886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4960 w 21600"/>
                <a:gd name="T17" fmla="*/ 8129 h 21600"/>
                <a:gd name="T18" fmla="*/ 17079 w 21600"/>
                <a:gd name="T19" fmla="*/ 1342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  <a:path w="21600" h="21600" extrusionOk="0">
                  <a:moveTo>
                    <a:pt x="3014" y="21600"/>
                  </a:moveTo>
                  <a:lnTo>
                    <a:pt x="301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14" y="21600"/>
                  </a:lnTo>
                  <a:close/>
                </a:path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8586" y="0"/>
                  </a:lnTo>
                  <a:lnTo>
                    <a:pt x="18586" y="21600"/>
                  </a:lnTo>
                  <a:lnTo>
                    <a:pt x="21600" y="21600"/>
                  </a:lnTo>
                  <a:close/>
                </a:path>
                <a:path w="21600" h="21600" extrusionOk="0">
                  <a:moveTo>
                    <a:pt x="6028" y="6574"/>
                  </a:moveTo>
                  <a:lnTo>
                    <a:pt x="15572" y="6574"/>
                  </a:lnTo>
                  <a:lnTo>
                    <a:pt x="16074" y="6574"/>
                  </a:lnTo>
                  <a:lnTo>
                    <a:pt x="16326" y="6457"/>
                  </a:lnTo>
                  <a:lnTo>
                    <a:pt x="16577" y="6339"/>
                  </a:lnTo>
                  <a:lnTo>
                    <a:pt x="16828" y="6222"/>
                  </a:lnTo>
                  <a:lnTo>
                    <a:pt x="17079" y="6222"/>
                  </a:lnTo>
                  <a:lnTo>
                    <a:pt x="17330" y="5987"/>
                  </a:lnTo>
                  <a:lnTo>
                    <a:pt x="17330" y="5870"/>
                  </a:lnTo>
                  <a:lnTo>
                    <a:pt x="17581" y="5635"/>
                  </a:lnTo>
                  <a:lnTo>
                    <a:pt x="17581" y="1526"/>
                  </a:lnTo>
                  <a:lnTo>
                    <a:pt x="17330" y="1291"/>
                  </a:lnTo>
                  <a:lnTo>
                    <a:pt x="17330" y="1174"/>
                  </a:lnTo>
                  <a:lnTo>
                    <a:pt x="17079" y="1057"/>
                  </a:lnTo>
                  <a:lnTo>
                    <a:pt x="16828" y="939"/>
                  </a:lnTo>
                  <a:lnTo>
                    <a:pt x="16577" y="822"/>
                  </a:lnTo>
                  <a:lnTo>
                    <a:pt x="16326" y="704"/>
                  </a:lnTo>
                  <a:lnTo>
                    <a:pt x="16074" y="704"/>
                  </a:lnTo>
                  <a:lnTo>
                    <a:pt x="15572" y="587"/>
                  </a:lnTo>
                  <a:lnTo>
                    <a:pt x="6028" y="587"/>
                  </a:lnTo>
                  <a:lnTo>
                    <a:pt x="5526" y="704"/>
                  </a:lnTo>
                  <a:lnTo>
                    <a:pt x="5274" y="704"/>
                  </a:lnTo>
                  <a:lnTo>
                    <a:pt x="5023" y="822"/>
                  </a:lnTo>
                  <a:lnTo>
                    <a:pt x="4772" y="939"/>
                  </a:lnTo>
                  <a:lnTo>
                    <a:pt x="4521" y="1057"/>
                  </a:lnTo>
                  <a:lnTo>
                    <a:pt x="4270" y="1174"/>
                  </a:lnTo>
                  <a:lnTo>
                    <a:pt x="4270" y="1291"/>
                  </a:lnTo>
                  <a:lnTo>
                    <a:pt x="4019" y="1526"/>
                  </a:lnTo>
                  <a:lnTo>
                    <a:pt x="4019" y="5635"/>
                  </a:lnTo>
                  <a:lnTo>
                    <a:pt x="4270" y="5870"/>
                  </a:lnTo>
                  <a:lnTo>
                    <a:pt x="4270" y="5987"/>
                  </a:lnTo>
                  <a:lnTo>
                    <a:pt x="4521" y="6222"/>
                  </a:lnTo>
                  <a:lnTo>
                    <a:pt x="4772" y="6222"/>
                  </a:lnTo>
                  <a:lnTo>
                    <a:pt x="5023" y="6339"/>
                  </a:lnTo>
                  <a:lnTo>
                    <a:pt x="5274" y="6457"/>
                  </a:lnTo>
                  <a:lnTo>
                    <a:pt x="5526" y="6574"/>
                  </a:lnTo>
                  <a:lnTo>
                    <a:pt x="6028" y="6574"/>
                  </a:lnTo>
                  <a:close/>
                </a:path>
                <a:path w="21600" h="21600" extrusionOk="0">
                  <a:moveTo>
                    <a:pt x="6028" y="13617"/>
                  </a:moveTo>
                  <a:lnTo>
                    <a:pt x="15572" y="13617"/>
                  </a:lnTo>
                  <a:lnTo>
                    <a:pt x="16074" y="13617"/>
                  </a:lnTo>
                  <a:lnTo>
                    <a:pt x="16326" y="13617"/>
                  </a:lnTo>
                  <a:lnTo>
                    <a:pt x="16577" y="13500"/>
                  </a:lnTo>
                  <a:lnTo>
                    <a:pt x="16828" y="13383"/>
                  </a:lnTo>
                  <a:lnTo>
                    <a:pt x="17079" y="13265"/>
                  </a:lnTo>
                  <a:lnTo>
                    <a:pt x="17330" y="13148"/>
                  </a:lnTo>
                  <a:lnTo>
                    <a:pt x="17330" y="12913"/>
                  </a:lnTo>
                  <a:lnTo>
                    <a:pt x="17581" y="12796"/>
                  </a:lnTo>
                  <a:lnTo>
                    <a:pt x="17581" y="8687"/>
                  </a:lnTo>
                  <a:lnTo>
                    <a:pt x="17330" y="8452"/>
                  </a:lnTo>
                  <a:lnTo>
                    <a:pt x="17330" y="8335"/>
                  </a:lnTo>
                  <a:lnTo>
                    <a:pt x="17079" y="8217"/>
                  </a:lnTo>
                  <a:lnTo>
                    <a:pt x="16828" y="7983"/>
                  </a:lnTo>
                  <a:lnTo>
                    <a:pt x="16577" y="7983"/>
                  </a:lnTo>
                  <a:lnTo>
                    <a:pt x="16326" y="7865"/>
                  </a:lnTo>
                  <a:lnTo>
                    <a:pt x="16074" y="7865"/>
                  </a:lnTo>
                  <a:lnTo>
                    <a:pt x="15572" y="7748"/>
                  </a:lnTo>
                  <a:lnTo>
                    <a:pt x="6028" y="7748"/>
                  </a:lnTo>
                  <a:lnTo>
                    <a:pt x="5526" y="7865"/>
                  </a:lnTo>
                  <a:lnTo>
                    <a:pt x="5274" y="7865"/>
                  </a:lnTo>
                  <a:lnTo>
                    <a:pt x="5023" y="7983"/>
                  </a:lnTo>
                  <a:lnTo>
                    <a:pt x="4772" y="7983"/>
                  </a:lnTo>
                  <a:lnTo>
                    <a:pt x="4521" y="8217"/>
                  </a:lnTo>
                  <a:lnTo>
                    <a:pt x="4270" y="8335"/>
                  </a:lnTo>
                  <a:lnTo>
                    <a:pt x="4270" y="8452"/>
                  </a:lnTo>
                  <a:lnTo>
                    <a:pt x="4019" y="8687"/>
                  </a:lnTo>
                  <a:lnTo>
                    <a:pt x="4019" y="12796"/>
                  </a:lnTo>
                  <a:lnTo>
                    <a:pt x="4270" y="12913"/>
                  </a:lnTo>
                  <a:lnTo>
                    <a:pt x="4270" y="13148"/>
                  </a:lnTo>
                  <a:lnTo>
                    <a:pt x="4521" y="13265"/>
                  </a:lnTo>
                  <a:lnTo>
                    <a:pt x="4772" y="13383"/>
                  </a:lnTo>
                  <a:lnTo>
                    <a:pt x="5023" y="13500"/>
                  </a:lnTo>
                  <a:lnTo>
                    <a:pt x="5274" y="13617"/>
                  </a:lnTo>
                  <a:lnTo>
                    <a:pt x="5526" y="13617"/>
                  </a:lnTo>
                  <a:lnTo>
                    <a:pt x="6028" y="13617"/>
                  </a:lnTo>
                  <a:close/>
                </a:path>
                <a:path w="21600" h="21600" extrusionOk="0">
                  <a:moveTo>
                    <a:pt x="6028" y="20778"/>
                  </a:moveTo>
                  <a:lnTo>
                    <a:pt x="15572" y="20778"/>
                  </a:lnTo>
                  <a:lnTo>
                    <a:pt x="16074" y="20778"/>
                  </a:lnTo>
                  <a:lnTo>
                    <a:pt x="16326" y="20661"/>
                  </a:lnTo>
                  <a:lnTo>
                    <a:pt x="16577" y="20661"/>
                  </a:lnTo>
                  <a:lnTo>
                    <a:pt x="16828" y="20543"/>
                  </a:lnTo>
                  <a:lnTo>
                    <a:pt x="17079" y="20426"/>
                  </a:lnTo>
                  <a:lnTo>
                    <a:pt x="17330" y="20309"/>
                  </a:lnTo>
                  <a:lnTo>
                    <a:pt x="17330" y="20074"/>
                  </a:lnTo>
                  <a:lnTo>
                    <a:pt x="17581" y="19957"/>
                  </a:lnTo>
                  <a:lnTo>
                    <a:pt x="17581" y="15730"/>
                  </a:lnTo>
                  <a:lnTo>
                    <a:pt x="17330" y="15613"/>
                  </a:lnTo>
                  <a:lnTo>
                    <a:pt x="17330" y="15378"/>
                  </a:lnTo>
                  <a:lnTo>
                    <a:pt x="17079" y="15378"/>
                  </a:lnTo>
                  <a:lnTo>
                    <a:pt x="16828" y="15143"/>
                  </a:lnTo>
                  <a:lnTo>
                    <a:pt x="16577" y="15026"/>
                  </a:lnTo>
                  <a:lnTo>
                    <a:pt x="16326" y="15026"/>
                  </a:lnTo>
                  <a:lnTo>
                    <a:pt x="16074" y="15026"/>
                  </a:lnTo>
                  <a:lnTo>
                    <a:pt x="15572" y="14909"/>
                  </a:lnTo>
                  <a:lnTo>
                    <a:pt x="6028" y="14909"/>
                  </a:lnTo>
                  <a:lnTo>
                    <a:pt x="5526" y="15026"/>
                  </a:lnTo>
                  <a:lnTo>
                    <a:pt x="5274" y="15026"/>
                  </a:lnTo>
                  <a:lnTo>
                    <a:pt x="5023" y="15026"/>
                  </a:lnTo>
                  <a:lnTo>
                    <a:pt x="4772" y="15143"/>
                  </a:lnTo>
                  <a:lnTo>
                    <a:pt x="4521" y="15378"/>
                  </a:lnTo>
                  <a:lnTo>
                    <a:pt x="4270" y="15378"/>
                  </a:lnTo>
                  <a:lnTo>
                    <a:pt x="4270" y="15613"/>
                  </a:lnTo>
                  <a:lnTo>
                    <a:pt x="4019" y="15730"/>
                  </a:lnTo>
                  <a:lnTo>
                    <a:pt x="4019" y="19957"/>
                  </a:lnTo>
                  <a:lnTo>
                    <a:pt x="4270" y="20074"/>
                  </a:lnTo>
                  <a:lnTo>
                    <a:pt x="4270" y="20309"/>
                  </a:lnTo>
                  <a:lnTo>
                    <a:pt x="4521" y="20426"/>
                  </a:lnTo>
                  <a:lnTo>
                    <a:pt x="4772" y="20543"/>
                  </a:lnTo>
                  <a:lnTo>
                    <a:pt x="5023" y="20661"/>
                  </a:lnTo>
                  <a:lnTo>
                    <a:pt x="5274" y="20661"/>
                  </a:lnTo>
                  <a:lnTo>
                    <a:pt x="5526" y="20778"/>
                  </a:lnTo>
                  <a:lnTo>
                    <a:pt x="6028" y="20778"/>
                  </a:lnTo>
                  <a:close/>
                </a:path>
                <a:path w="21600" h="21600" extrusionOk="0">
                  <a:moveTo>
                    <a:pt x="753" y="1291"/>
                  </a:moveTo>
                  <a:lnTo>
                    <a:pt x="2260" y="1291"/>
                  </a:lnTo>
                  <a:lnTo>
                    <a:pt x="2260" y="235"/>
                  </a:lnTo>
                  <a:lnTo>
                    <a:pt x="753" y="235"/>
                  </a:lnTo>
                  <a:lnTo>
                    <a:pt x="753" y="1291"/>
                  </a:lnTo>
                  <a:close/>
                </a:path>
                <a:path w="21600" h="21600" extrusionOk="0">
                  <a:moveTo>
                    <a:pt x="753" y="2700"/>
                  </a:moveTo>
                  <a:lnTo>
                    <a:pt x="2260" y="2700"/>
                  </a:lnTo>
                  <a:lnTo>
                    <a:pt x="2260" y="1643"/>
                  </a:lnTo>
                  <a:lnTo>
                    <a:pt x="753" y="1643"/>
                  </a:lnTo>
                  <a:lnTo>
                    <a:pt x="753" y="2700"/>
                  </a:lnTo>
                  <a:close/>
                </a:path>
                <a:path w="21600" h="21600" extrusionOk="0">
                  <a:moveTo>
                    <a:pt x="753" y="4109"/>
                  </a:moveTo>
                  <a:lnTo>
                    <a:pt x="2260" y="4109"/>
                  </a:lnTo>
                  <a:lnTo>
                    <a:pt x="2260" y="3052"/>
                  </a:lnTo>
                  <a:lnTo>
                    <a:pt x="753" y="3052"/>
                  </a:lnTo>
                  <a:lnTo>
                    <a:pt x="753" y="4109"/>
                  </a:lnTo>
                  <a:close/>
                </a:path>
                <a:path w="21600" h="21600" extrusionOk="0">
                  <a:moveTo>
                    <a:pt x="753" y="5517"/>
                  </a:moveTo>
                  <a:lnTo>
                    <a:pt x="2260" y="5517"/>
                  </a:lnTo>
                  <a:lnTo>
                    <a:pt x="2260" y="4461"/>
                  </a:lnTo>
                  <a:lnTo>
                    <a:pt x="753" y="4461"/>
                  </a:lnTo>
                  <a:lnTo>
                    <a:pt x="753" y="5517"/>
                  </a:lnTo>
                  <a:close/>
                </a:path>
                <a:path w="21600" h="21600" extrusionOk="0">
                  <a:moveTo>
                    <a:pt x="753" y="6926"/>
                  </a:moveTo>
                  <a:lnTo>
                    <a:pt x="2260" y="6926"/>
                  </a:lnTo>
                  <a:lnTo>
                    <a:pt x="2260" y="5870"/>
                  </a:lnTo>
                  <a:lnTo>
                    <a:pt x="753" y="5870"/>
                  </a:lnTo>
                  <a:lnTo>
                    <a:pt x="753" y="6926"/>
                  </a:lnTo>
                  <a:close/>
                </a:path>
                <a:path w="21600" h="21600" extrusionOk="0">
                  <a:moveTo>
                    <a:pt x="753" y="8335"/>
                  </a:moveTo>
                  <a:lnTo>
                    <a:pt x="2260" y="8335"/>
                  </a:lnTo>
                  <a:lnTo>
                    <a:pt x="2260" y="7278"/>
                  </a:lnTo>
                  <a:lnTo>
                    <a:pt x="753" y="7278"/>
                  </a:lnTo>
                  <a:lnTo>
                    <a:pt x="753" y="8335"/>
                  </a:lnTo>
                  <a:close/>
                </a:path>
                <a:path w="21600" h="21600" extrusionOk="0">
                  <a:moveTo>
                    <a:pt x="753" y="9743"/>
                  </a:moveTo>
                  <a:lnTo>
                    <a:pt x="2260" y="9743"/>
                  </a:lnTo>
                  <a:lnTo>
                    <a:pt x="2260" y="8687"/>
                  </a:lnTo>
                  <a:lnTo>
                    <a:pt x="753" y="8687"/>
                  </a:lnTo>
                  <a:lnTo>
                    <a:pt x="753" y="9743"/>
                  </a:lnTo>
                  <a:close/>
                </a:path>
                <a:path w="21600" h="21600" extrusionOk="0">
                  <a:moveTo>
                    <a:pt x="753" y="11152"/>
                  </a:moveTo>
                  <a:lnTo>
                    <a:pt x="2260" y="11152"/>
                  </a:lnTo>
                  <a:lnTo>
                    <a:pt x="2260" y="10096"/>
                  </a:lnTo>
                  <a:lnTo>
                    <a:pt x="753" y="10096"/>
                  </a:lnTo>
                  <a:lnTo>
                    <a:pt x="753" y="11152"/>
                  </a:lnTo>
                  <a:close/>
                </a:path>
                <a:path w="21600" h="21600" extrusionOk="0">
                  <a:moveTo>
                    <a:pt x="753" y="12561"/>
                  </a:moveTo>
                  <a:lnTo>
                    <a:pt x="2260" y="12561"/>
                  </a:lnTo>
                  <a:lnTo>
                    <a:pt x="2260" y="11504"/>
                  </a:lnTo>
                  <a:lnTo>
                    <a:pt x="753" y="11504"/>
                  </a:lnTo>
                  <a:lnTo>
                    <a:pt x="753" y="12561"/>
                  </a:lnTo>
                  <a:close/>
                </a:path>
                <a:path w="21600" h="21600" extrusionOk="0">
                  <a:moveTo>
                    <a:pt x="753" y="13970"/>
                  </a:moveTo>
                  <a:lnTo>
                    <a:pt x="2260" y="13970"/>
                  </a:lnTo>
                  <a:lnTo>
                    <a:pt x="2260" y="12913"/>
                  </a:lnTo>
                  <a:lnTo>
                    <a:pt x="753" y="12913"/>
                  </a:lnTo>
                  <a:lnTo>
                    <a:pt x="753" y="13970"/>
                  </a:lnTo>
                  <a:close/>
                </a:path>
                <a:path w="21600" h="21600" extrusionOk="0">
                  <a:moveTo>
                    <a:pt x="753" y="15378"/>
                  </a:moveTo>
                  <a:lnTo>
                    <a:pt x="2260" y="15378"/>
                  </a:lnTo>
                  <a:lnTo>
                    <a:pt x="2260" y="14322"/>
                  </a:lnTo>
                  <a:lnTo>
                    <a:pt x="753" y="14322"/>
                  </a:lnTo>
                  <a:lnTo>
                    <a:pt x="753" y="15378"/>
                  </a:lnTo>
                  <a:close/>
                </a:path>
                <a:path w="21600" h="21600" extrusionOk="0">
                  <a:moveTo>
                    <a:pt x="753" y="16787"/>
                  </a:moveTo>
                  <a:lnTo>
                    <a:pt x="2260" y="16787"/>
                  </a:lnTo>
                  <a:lnTo>
                    <a:pt x="2260" y="15730"/>
                  </a:lnTo>
                  <a:lnTo>
                    <a:pt x="753" y="15730"/>
                  </a:lnTo>
                  <a:lnTo>
                    <a:pt x="753" y="16787"/>
                  </a:lnTo>
                  <a:close/>
                </a:path>
                <a:path w="21600" h="21600" extrusionOk="0">
                  <a:moveTo>
                    <a:pt x="753" y="18196"/>
                  </a:moveTo>
                  <a:lnTo>
                    <a:pt x="2260" y="18196"/>
                  </a:lnTo>
                  <a:lnTo>
                    <a:pt x="2260" y="17139"/>
                  </a:lnTo>
                  <a:lnTo>
                    <a:pt x="753" y="17139"/>
                  </a:lnTo>
                  <a:lnTo>
                    <a:pt x="753" y="18196"/>
                  </a:lnTo>
                  <a:close/>
                </a:path>
                <a:path w="21600" h="21600" extrusionOk="0">
                  <a:moveTo>
                    <a:pt x="753" y="19604"/>
                  </a:moveTo>
                  <a:lnTo>
                    <a:pt x="2260" y="19604"/>
                  </a:lnTo>
                  <a:lnTo>
                    <a:pt x="2260" y="18548"/>
                  </a:lnTo>
                  <a:lnTo>
                    <a:pt x="753" y="18548"/>
                  </a:lnTo>
                  <a:lnTo>
                    <a:pt x="753" y="19604"/>
                  </a:lnTo>
                  <a:close/>
                </a:path>
                <a:path w="21600" h="21600" extrusionOk="0">
                  <a:moveTo>
                    <a:pt x="753" y="21013"/>
                  </a:moveTo>
                  <a:lnTo>
                    <a:pt x="2260" y="21013"/>
                  </a:lnTo>
                  <a:lnTo>
                    <a:pt x="2260" y="19957"/>
                  </a:lnTo>
                  <a:lnTo>
                    <a:pt x="753" y="19957"/>
                  </a:lnTo>
                  <a:lnTo>
                    <a:pt x="753" y="21013"/>
                  </a:lnTo>
                  <a:close/>
                </a:path>
                <a:path w="21600" h="21600" extrusionOk="0">
                  <a:moveTo>
                    <a:pt x="19340" y="1409"/>
                  </a:moveTo>
                  <a:lnTo>
                    <a:pt x="20595" y="1409"/>
                  </a:lnTo>
                  <a:lnTo>
                    <a:pt x="20595" y="352"/>
                  </a:lnTo>
                  <a:lnTo>
                    <a:pt x="19340" y="352"/>
                  </a:lnTo>
                  <a:lnTo>
                    <a:pt x="19340" y="1409"/>
                  </a:lnTo>
                  <a:close/>
                </a:path>
                <a:path w="21600" h="21600" extrusionOk="0">
                  <a:moveTo>
                    <a:pt x="19340" y="2700"/>
                  </a:moveTo>
                  <a:lnTo>
                    <a:pt x="20595" y="2700"/>
                  </a:lnTo>
                  <a:lnTo>
                    <a:pt x="20595" y="1643"/>
                  </a:lnTo>
                  <a:lnTo>
                    <a:pt x="19340" y="1643"/>
                  </a:lnTo>
                  <a:lnTo>
                    <a:pt x="19340" y="2700"/>
                  </a:lnTo>
                  <a:close/>
                </a:path>
                <a:path w="21600" h="21600" extrusionOk="0">
                  <a:moveTo>
                    <a:pt x="19340" y="4109"/>
                  </a:moveTo>
                  <a:lnTo>
                    <a:pt x="20595" y="4109"/>
                  </a:lnTo>
                  <a:lnTo>
                    <a:pt x="20595" y="3052"/>
                  </a:lnTo>
                  <a:lnTo>
                    <a:pt x="19340" y="3052"/>
                  </a:lnTo>
                  <a:lnTo>
                    <a:pt x="19340" y="4109"/>
                  </a:lnTo>
                  <a:close/>
                </a:path>
                <a:path w="21600" h="21600" extrusionOk="0">
                  <a:moveTo>
                    <a:pt x="19340" y="5517"/>
                  </a:moveTo>
                  <a:lnTo>
                    <a:pt x="20595" y="5517"/>
                  </a:lnTo>
                  <a:lnTo>
                    <a:pt x="20595" y="4461"/>
                  </a:lnTo>
                  <a:lnTo>
                    <a:pt x="19340" y="4461"/>
                  </a:lnTo>
                  <a:lnTo>
                    <a:pt x="19340" y="5517"/>
                  </a:lnTo>
                  <a:close/>
                </a:path>
                <a:path w="21600" h="21600" extrusionOk="0">
                  <a:moveTo>
                    <a:pt x="19340" y="6926"/>
                  </a:moveTo>
                  <a:lnTo>
                    <a:pt x="20595" y="6926"/>
                  </a:lnTo>
                  <a:lnTo>
                    <a:pt x="20595" y="5870"/>
                  </a:lnTo>
                  <a:lnTo>
                    <a:pt x="19340" y="5870"/>
                  </a:lnTo>
                  <a:lnTo>
                    <a:pt x="19340" y="6926"/>
                  </a:lnTo>
                  <a:close/>
                </a:path>
                <a:path w="21600" h="21600" extrusionOk="0">
                  <a:moveTo>
                    <a:pt x="19340" y="8335"/>
                  </a:moveTo>
                  <a:lnTo>
                    <a:pt x="20595" y="8335"/>
                  </a:lnTo>
                  <a:lnTo>
                    <a:pt x="20595" y="7278"/>
                  </a:lnTo>
                  <a:lnTo>
                    <a:pt x="19340" y="7278"/>
                  </a:lnTo>
                  <a:lnTo>
                    <a:pt x="19340" y="8335"/>
                  </a:lnTo>
                  <a:close/>
                </a:path>
                <a:path w="21600" h="21600" extrusionOk="0">
                  <a:moveTo>
                    <a:pt x="19340" y="9743"/>
                  </a:moveTo>
                  <a:lnTo>
                    <a:pt x="20595" y="9743"/>
                  </a:lnTo>
                  <a:lnTo>
                    <a:pt x="20595" y="8687"/>
                  </a:lnTo>
                  <a:lnTo>
                    <a:pt x="19340" y="8687"/>
                  </a:lnTo>
                  <a:lnTo>
                    <a:pt x="19340" y="9743"/>
                  </a:lnTo>
                  <a:close/>
                </a:path>
                <a:path w="21600" h="21600" extrusionOk="0">
                  <a:moveTo>
                    <a:pt x="19340" y="11152"/>
                  </a:moveTo>
                  <a:lnTo>
                    <a:pt x="20595" y="11152"/>
                  </a:lnTo>
                  <a:lnTo>
                    <a:pt x="20595" y="10096"/>
                  </a:lnTo>
                  <a:lnTo>
                    <a:pt x="19340" y="10096"/>
                  </a:lnTo>
                  <a:lnTo>
                    <a:pt x="19340" y="11152"/>
                  </a:lnTo>
                  <a:close/>
                </a:path>
                <a:path w="21600" h="21600" extrusionOk="0">
                  <a:moveTo>
                    <a:pt x="19340" y="12561"/>
                  </a:moveTo>
                  <a:lnTo>
                    <a:pt x="20595" y="12561"/>
                  </a:lnTo>
                  <a:lnTo>
                    <a:pt x="20595" y="11504"/>
                  </a:lnTo>
                  <a:lnTo>
                    <a:pt x="19340" y="11504"/>
                  </a:lnTo>
                  <a:lnTo>
                    <a:pt x="19340" y="12561"/>
                  </a:lnTo>
                  <a:close/>
                </a:path>
                <a:path w="21600" h="21600" extrusionOk="0">
                  <a:moveTo>
                    <a:pt x="19340" y="13970"/>
                  </a:moveTo>
                  <a:lnTo>
                    <a:pt x="20595" y="13970"/>
                  </a:lnTo>
                  <a:lnTo>
                    <a:pt x="20595" y="12913"/>
                  </a:lnTo>
                  <a:lnTo>
                    <a:pt x="19340" y="12913"/>
                  </a:lnTo>
                  <a:lnTo>
                    <a:pt x="19340" y="13970"/>
                  </a:lnTo>
                  <a:close/>
                </a:path>
                <a:path w="21600" h="21600" extrusionOk="0">
                  <a:moveTo>
                    <a:pt x="19340" y="15378"/>
                  </a:moveTo>
                  <a:lnTo>
                    <a:pt x="20595" y="15378"/>
                  </a:lnTo>
                  <a:lnTo>
                    <a:pt x="20595" y="14322"/>
                  </a:lnTo>
                  <a:lnTo>
                    <a:pt x="19340" y="14322"/>
                  </a:lnTo>
                  <a:lnTo>
                    <a:pt x="19340" y="15378"/>
                  </a:lnTo>
                  <a:close/>
                </a:path>
                <a:path w="21600" h="21600" extrusionOk="0">
                  <a:moveTo>
                    <a:pt x="19340" y="16787"/>
                  </a:moveTo>
                  <a:lnTo>
                    <a:pt x="20595" y="16787"/>
                  </a:lnTo>
                  <a:lnTo>
                    <a:pt x="20595" y="15730"/>
                  </a:lnTo>
                  <a:lnTo>
                    <a:pt x="19340" y="15730"/>
                  </a:lnTo>
                  <a:lnTo>
                    <a:pt x="19340" y="16787"/>
                  </a:lnTo>
                  <a:close/>
                </a:path>
                <a:path w="21600" h="21600" extrusionOk="0">
                  <a:moveTo>
                    <a:pt x="19340" y="18196"/>
                  </a:moveTo>
                  <a:lnTo>
                    <a:pt x="20595" y="18196"/>
                  </a:lnTo>
                  <a:lnTo>
                    <a:pt x="20595" y="17139"/>
                  </a:lnTo>
                  <a:lnTo>
                    <a:pt x="19340" y="17139"/>
                  </a:lnTo>
                  <a:lnTo>
                    <a:pt x="19340" y="18196"/>
                  </a:lnTo>
                  <a:close/>
                </a:path>
                <a:path w="21600" h="21600" extrusionOk="0">
                  <a:moveTo>
                    <a:pt x="19340" y="19604"/>
                  </a:moveTo>
                  <a:lnTo>
                    <a:pt x="20595" y="19604"/>
                  </a:lnTo>
                  <a:lnTo>
                    <a:pt x="20595" y="18548"/>
                  </a:lnTo>
                  <a:lnTo>
                    <a:pt x="19340" y="18548"/>
                  </a:lnTo>
                  <a:lnTo>
                    <a:pt x="19340" y="19604"/>
                  </a:lnTo>
                  <a:close/>
                </a:path>
                <a:path w="21600" h="21600" extrusionOk="0">
                  <a:moveTo>
                    <a:pt x="19340" y="21013"/>
                  </a:moveTo>
                  <a:lnTo>
                    <a:pt x="20595" y="21013"/>
                  </a:lnTo>
                  <a:lnTo>
                    <a:pt x="20595" y="19957"/>
                  </a:lnTo>
                  <a:lnTo>
                    <a:pt x="19340" y="19957"/>
                  </a:lnTo>
                  <a:lnTo>
                    <a:pt x="19340" y="21013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ilm"/>
            <p:cNvSpPr>
              <a:spLocks noEditPoints="1" noChangeArrowheads="1"/>
            </p:cNvSpPr>
            <p:nvPr/>
          </p:nvSpPr>
          <p:spPr bwMode="auto">
            <a:xfrm>
              <a:off x="7415113" y="2733676"/>
              <a:ext cx="163828" cy="268886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4960 w 21600"/>
                <a:gd name="T17" fmla="*/ 8129 h 21600"/>
                <a:gd name="T18" fmla="*/ 17079 w 21600"/>
                <a:gd name="T19" fmla="*/ 1342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  <a:path w="21600" h="21600" extrusionOk="0">
                  <a:moveTo>
                    <a:pt x="3014" y="21600"/>
                  </a:moveTo>
                  <a:lnTo>
                    <a:pt x="301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14" y="21600"/>
                  </a:lnTo>
                  <a:close/>
                </a:path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8586" y="0"/>
                  </a:lnTo>
                  <a:lnTo>
                    <a:pt x="18586" y="21600"/>
                  </a:lnTo>
                  <a:lnTo>
                    <a:pt x="21600" y="21600"/>
                  </a:lnTo>
                  <a:close/>
                </a:path>
                <a:path w="21600" h="21600" extrusionOk="0">
                  <a:moveTo>
                    <a:pt x="6028" y="6574"/>
                  </a:moveTo>
                  <a:lnTo>
                    <a:pt x="15572" y="6574"/>
                  </a:lnTo>
                  <a:lnTo>
                    <a:pt x="16074" y="6574"/>
                  </a:lnTo>
                  <a:lnTo>
                    <a:pt x="16326" y="6457"/>
                  </a:lnTo>
                  <a:lnTo>
                    <a:pt x="16577" y="6339"/>
                  </a:lnTo>
                  <a:lnTo>
                    <a:pt x="16828" y="6222"/>
                  </a:lnTo>
                  <a:lnTo>
                    <a:pt x="17079" y="6222"/>
                  </a:lnTo>
                  <a:lnTo>
                    <a:pt x="17330" y="5987"/>
                  </a:lnTo>
                  <a:lnTo>
                    <a:pt x="17330" y="5870"/>
                  </a:lnTo>
                  <a:lnTo>
                    <a:pt x="17581" y="5635"/>
                  </a:lnTo>
                  <a:lnTo>
                    <a:pt x="17581" y="1526"/>
                  </a:lnTo>
                  <a:lnTo>
                    <a:pt x="17330" y="1291"/>
                  </a:lnTo>
                  <a:lnTo>
                    <a:pt x="17330" y="1174"/>
                  </a:lnTo>
                  <a:lnTo>
                    <a:pt x="17079" y="1057"/>
                  </a:lnTo>
                  <a:lnTo>
                    <a:pt x="16828" y="939"/>
                  </a:lnTo>
                  <a:lnTo>
                    <a:pt x="16577" y="822"/>
                  </a:lnTo>
                  <a:lnTo>
                    <a:pt x="16326" y="704"/>
                  </a:lnTo>
                  <a:lnTo>
                    <a:pt x="16074" y="704"/>
                  </a:lnTo>
                  <a:lnTo>
                    <a:pt x="15572" y="587"/>
                  </a:lnTo>
                  <a:lnTo>
                    <a:pt x="6028" y="587"/>
                  </a:lnTo>
                  <a:lnTo>
                    <a:pt x="5526" y="704"/>
                  </a:lnTo>
                  <a:lnTo>
                    <a:pt x="5274" y="704"/>
                  </a:lnTo>
                  <a:lnTo>
                    <a:pt x="5023" y="822"/>
                  </a:lnTo>
                  <a:lnTo>
                    <a:pt x="4772" y="939"/>
                  </a:lnTo>
                  <a:lnTo>
                    <a:pt x="4521" y="1057"/>
                  </a:lnTo>
                  <a:lnTo>
                    <a:pt x="4270" y="1174"/>
                  </a:lnTo>
                  <a:lnTo>
                    <a:pt x="4270" y="1291"/>
                  </a:lnTo>
                  <a:lnTo>
                    <a:pt x="4019" y="1526"/>
                  </a:lnTo>
                  <a:lnTo>
                    <a:pt x="4019" y="5635"/>
                  </a:lnTo>
                  <a:lnTo>
                    <a:pt x="4270" y="5870"/>
                  </a:lnTo>
                  <a:lnTo>
                    <a:pt x="4270" y="5987"/>
                  </a:lnTo>
                  <a:lnTo>
                    <a:pt x="4521" y="6222"/>
                  </a:lnTo>
                  <a:lnTo>
                    <a:pt x="4772" y="6222"/>
                  </a:lnTo>
                  <a:lnTo>
                    <a:pt x="5023" y="6339"/>
                  </a:lnTo>
                  <a:lnTo>
                    <a:pt x="5274" y="6457"/>
                  </a:lnTo>
                  <a:lnTo>
                    <a:pt x="5526" y="6574"/>
                  </a:lnTo>
                  <a:lnTo>
                    <a:pt x="6028" y="6574"/>
                  </a:lnTo>
                  <a:close/>
                </a:path>
                <a:path w="21600" h="21600" extrusionOk="0">
                  <a:moveTo>
                    <a:pt x="6028" y="13617"/>
                  </a:moveTo>
                  <a:lnTo>
                    <a:pt x="15572" y="13617"/>
                  </a:lnTo>
                  <a:lnTo>
                    <a:pt x="16074" y="13617"/>
                  </a:lnTo>
                  <a:lnTo>
                    <a:pt x="16326" y="13617"/>
                  </a:lnTo>
                  <a:lnTo>
                    <a:pt x="16577" y="13500"/>
                  </a:lnTo>
                  <a:lnTo>
                    <a:pt x="16828" y="13383"/>
                  </a:lnTo>
                  <a:lnTo>
                    <a:pt x="17079" y="13265"/>
                  </a:lnTo>
                  <a:lnTo>
                    <a:pt x="17330" y="13148"/>
                  </a:lnTo>
                  <a:lnTo>
                    <a:pt x="17330" y="12913"/>
                  </a:lnTo>
                  <a:lnTo>
                    <a:pt x="17581" y="12796"/>
                  </a:lnTo>
                  <a:lnTo>
                    <a:pt x="17581" y="8687"/>
                  </a:lnTo>
                  <a:lnTo>
                    <a:pt x="17330" y="8452"/>
                  </a:lnTo>
                  <a:lnTo>
                    <a:pt x="17330" y="8335"/>
                  </a:lnTo>
                  <a:lnTo>
                    <a:pt x="17079" y="8217"/>
                  </a:lnTo>
                  <a:lnTo>
                    <a:pt x="16828" y="7983"/>
                  </a:lnTo>
                  <a:lnTo>
                    <a:pt x="16577" y="7983"/>
                  </a:lnTo>
                  <a:lnTo>
                    <a:pt x="16326" y="7865"/>
                  </a:lnTo>
                  <a:lnTo>
                    <a:pt x="16074" y="7865"/>
                  </a:lnTo>
                  <a:lnTo>
                    <a:pt x="15572" y="7748"/>
                  </a:lnTo>
                  <a:lnTo>
                    <a:pt x="6028" y="7748"/>
                  </a:lnTo>
                  <a:lnTo>
                    <a:pt x="5526" y="7865"/>
                  </a:lnTo>
                  <a:lnTo>
                    <a:pt x="5274" y="7865"/>
                  </a:lnTo>
                  <a:lnTo>
                    <a:pt x="5023" y="7983"/>
                  </a:lnTo>
                  <a:lnTo>
                    <a:pt x="4772" y="7983"/>
                  </a:lnTo>
                  <a:lnTo>
                    <a:pt x="4521" y="8217"/>
                  </a:lnTo>
                  <a:lnTo>
                    <a:pt x="4270" y="8335"/>
                  </a:lnTo>
                  <a:lnTo>
                    <a:pt x="4270" y="8452"/>
                  </a:lnTo>
                  <a:lnTo>
                    <a:pt x="4019" y="8687"/>
                  </a:lnTo>
                  <a:lnTo>
                    <a:pt x="4019" y="12796"/>
                  </a:lnTo>
                  <a:lnTo>
                    <a:pt x="4270" y="12913"/>
                  </a:lnTo>
                  <a:lnTo>
                    <a:pt x="4270" y="13148"/>
                  </a:lnTo>
                  <a:lnTo>
                    <a:pt x="4521" y="13265"/>
                  </a:lnTo>
                  <a:lnTo>
                    <a:pt x="4772" y="13383"/>
                  </a:lnTo>
                  <a:lnTo>
                    <a:pt x="5023" y="13500"/>
                  </a:lnTo>
                  <a:lnTo>
                    <a:pt x="5274" y="13617"/>
                  </a:lnTo>
                  <a:lnTo>
                    <a:pt x="5526" y="13617"/>
                  </a:lnTo>
                  <a:lnTo>
                    <a:pt x="6028" y="13617"/>
                  </a:lnTo>
                  <a:close/>
                </a:path>
                <a:path w="21600" h="21600" extrusionOk="0">
                  <a:moveTo>
                    <a:pt x="6028" y="20778"/>
                  </a:moveTo>
                  <a:lnTo>
                    <a:pt x="15572" y="20778"/>
                  </a:lnTo>
                  <a:lnTo>
                    <a:pt x="16074" y="20778"/>
                  </a:lnTo>
                  <a:lnTo>
                    <a:pt x="16326" y="20661"/>
                  </a:lnTo>
                  <a:lnTo>
                    <a:pt x="16577" y="20661"/>
                  </a:lnTo>
                  <a:lnTo>
                    <a:pt x="16828" y="20543"/>
                  </a:lnTo>
                  <a:lnTo>
                    <a:pt x="17079" y="20426"/>
                  </a:lnTo>
                  <a:lnTo>
                    <a:pt x="17330" y="20309"/>
                  </a:lnTo>
                  <a:lnTo>
                    <a:pt x="17330" y="20074"/>
                  </a:lnTo>
                  <a:lnTo>
                    <a:pt x="17581" y="19957"/>
                  </a:lnTo>
                  <a:lnTo>
                    <a:pt x="17581" y="15730"/>
                  </a:lnTo>
                  <a:lnTo>
                    <a:pt x="17330" y="15613"/>
                  </a:lnTo>
                  <a:lnTo>
                    <a:pt x="17330" y="15378"/>
                  </a:lnTo>
                  <a:lnTo>
                    <a:pt x="17079" y="15378"/>
                  </a:lnTo>
                  <a:lnTo>
                    <a:pt x="16828" y="15143"/>
                  </a:lnTo>
                  <a:lnTo>
                    <a:pt x="16577" y="15026"/>
                  </a:lnTo>
                  <a:lnTo>
                    <a:pt x="16326" y="15026"/>
                  </a:lnTo>
                  <a:lnTo>
                    <a:pt x="16074" y="15026"/>
                  </a:lnTo>
                  <a:lnTo>
                    <a:pt x="15572" y="14909"/>
                  </a:lnTo>
                  <a:lnTo>
                    <a:pt x="6028" y="14909"/>
                  </a:lnTo>
                  <a:lnTo>
                    <a:pt x="5526" y="15026"/>
                  </a:lnTo>
                  <a:lnTo>
                    <a:pt x="5274" y="15026"/>
                  </a:lnTo>
                  <a:lnTo>
                    <a:pt x="5023" y="15026"/>
                  </a:lnTo>
                  <a:lnTo>
                    <a:pt x="4772" y="15143"/>
                  </a:lnTo>
                  <a:lnTo>
                    <a:pt x="4521" y="15378"/>
                  </a:lnTo>
                  <a:lnTo>
                    <a:pt x="4270" y="15378"/>
                  </a:lnTo>
                  <a:lnTo>
                    <a:pt x="4270" y="15613"/>
                  </a:lnTo>
                  <a:lnTo>
                    <a:pt x="4019" y="15730"/>
                  </a:lnTo>
                  <a:lnTo>
                    <a:pt x="4019" y="19957"/>
                  </a:lnTo>
                  <a:lnTo>
                    <a:pt x="4270" y="20074"/>
                  </a:lnTo>
                  <a:lnTo>
                    <a:pt x="4270" y="20309"/>
                  </a:lnTo>
                  <a:lnTo>
                    <a:pt x="4521" y="20426"/>
                  </a:lnTo>
                  <a:lnTo>
                    <a:pt x="4772" y="20543"/>
                  </a:lnTo>
                  <a:lnTo>
                    <a:pt x="5023" y="20661"/>
                  </a:lnTo>
                  <a:lnTo>
                    <a:pt x="5274" y="20661"/>
                  </a:lnTo>
                  <a:lnTo>
                    <a:pt x="5526" y="20778"/>
                  </a:lnTo>
                  <a:lnTo>
                    <a:pt x="6028" y="20778"/>
                  </a:lnTo>
                  <a:close/>
                </a:path>
                <a:path w="21600" h="21600" extrusionOk="0">
                  <a:moveTo>
                    <a:pt x="753" y="1291"/>
                  </a:moveTo>
                  <a:lnTo>
                    <a:pt x="2260" y="1291"/>
                  </a:lnTo>
                  <a:lnTo>
                    <a:pt x="2260" y="235"/>
                  </a:lnTo>
                  <a:lnTo>
                    <a:pt x="753" y="235"/>
                  </a:lnTo>
                  <a:lnTo>
                    <a:pt x="753" y="1291"/>
                  </a:lnTo>
                  <a:close/>
                </a:path>
                <a:path w="21600" h="21600" extrusionOk="0">
                  <a:moveTo>
                    <a:pt x="753" y="2700"/>
                  </a:moveTo>
                  <a:lnTo>
                    <a:pt x="2260" y="2700"/>
                  </a:lnTo>
                  <a:lnTo>
                    <a:pt x="2260" y="1643"/>
                  </a:lnTo>
                  <a:lnTo>
                    <a:pt x="753" y="1643"/>
                  </a:lnTo>
                  <a:lnTo>
                    <a:pt x="753" y="2700"/>
                  </a:lnTo>
                  <a:close/>
                </a:path>
                <a:path w="21600" h="21600" extrusionOk="0">
                  <a:moveTo>
                    <a:pt x="753" y="4109"/>
                  </a:moveTo>
                  <a:lnTo>
                    <a:pt x="2260" y="4109"/>
                  </a:lnTo>
                  <a:lnTo>
                    <a:pt x="2260" y="3052"/>
                  </a:lnTo>
                  <a:lnTo>
                    <a:pt x="753" y="3052"/>
                  </a:lnTo>
                  <a:lnTo>
                    <a:pt x="753" y="4109"/>
                  </a:lnTo>
                  <a:close/>
                </a:path>
                <a:path w="21600" h="21600" extrusionOk="0">
                  <a:moveTo>
                    <a:pt x="753" y="5517"/>
                  </a:moveTo>
                  <a:lnTo>
                    <a:pt x="2260" y="5517"/>
                  </a:lnTo>
                  <a:lnTo>
                    <a:pt x="2260" y="4461"/>
                  </a:lnTo>
                  <a:lnTo>
                    <a:pt x="753" y="4461"/>
                  </a:lnTo>
                  <a:lnTo>
                    <a:pt x="753" y="5517"/>
                  </a:lnTo>
                  <a:close/>
                </a:path>
                <a:path w="21600" h="21600" extrusionOk="0">
                  <a:moveTo>
                    <a:pt x="753" y="6926"/>
                  </a:moveTo>
                  <a:lnTo>
                    <a:pt x="2260" y="6926"/>
                  </a:lnTo>
                  <a:lnTo>
                    <a:pt x="2260" y="5870"/>
                  </a:lnTo>
                  <a:lnTo>
                    <a:pt x="753" y="5870"/>
                  </a:lnTo>
                  <a:lnTo>
                    <a:pt x="753" y="6926"/>
                  </a:lnTo>
                  <a:close/>
                </a:path>
                <a:path w="21600" h="21600" extrusionOk="0">
                  <a:moveTo>
                    <a:pt x="753" y="8335"/>
                  </a:moveTo>
                  <a:lnTo>
                    <a:pt x="2260" y="8335"/>
                  </a:lnTo>
                  <a:lnTo>
                    <a:pt x="2260" y="7278"/>
                  </a:lnTo>
                  <a:lnTo>
                    <a:pt x="753" y="7278"/>
                  </a:lnTo>
                  <a:lnTo>
                    <a:pt x="753" y="8335"/>
                  </a:lnTo>
                  <a:close/>
                </a:path>
                <a:path w="21600" h="21600" extrusionOk="0">
                  <a:moveTo>
                    <a:pt x="753" y="9743"/>
                  </a:moveTo>
                  <a:lnTo>
                    <a:pt x="2260" y="9743"/>
                  </a:lnTo>
                  <a:lnTo>
                    <a:pt x="2260" y="8687"/>
                  </a:lnTo>
                  <a:lnTo>
                    <a:pt x="753" y="8687"/>
                  </a:lnTo>
                  <a:lnTo>
                    <a:pt x="753" y="9743"/>
                  </a:lnTo>
                  <a:close/>
                </a:path>
                <a:path w="21600" h="21600" extrusionOk="0">
                  <a:moveTo>
                    <a:pt x="753" y="11152"/>
                  </a:moveTo>
                  <a:lnTo>
                    <a:pt x="2260" y="11152"/>
                  </a:lnTo>
                  <a:lnTo>
                    <a:pt x="2260" y="10096"/>
                  </a:lnTo>
                  <a:lnTo>
                    <a:pt x="753" y="10096"/>
                  </a:lnTo>
                  <a:lnTo>
                    <a:pt x="753" y="11152"/>
                  </a:lnTo>
                  <a:close/>
                </a:path>
                <a:path w="21600" h="21600" extrusionOk="0">
                  <a:moveTo>
                    <a:pt x="753" y="12561"/>
                  </a:moveTo>
                  <a:lnTo>
                    <a:pt x="2260" y="12561"/>
                  </a:lnTo>
                  <a:lnTo>
                    <a:pt x="2260" y="11504"/>
                  </a:lnTo>
                  <a:lnTo>
                    <a:pt x="753" y="11504"/>
                  </a:lnTo>
                  <a:lnTo>
                    <a:pt x="753" y="12561"/>
                  </a:lnTo>
                  <a:close/>
                </a:path>
                <a:path w="21600" h="21600" extrusionOk="0">
                  <a:moveTo>
                    <a:pt x="753" y="13970"/>
                  </a:moveTo>
                  <a:lnTo>
                    <a:pt x="2260" y="13970"/>
                  </a:lnTo>
                  <a:lnTo>
                    <a:pt x="2260" y="12913"/>
                  </a:lnTo>
                  <a:lnTo>
                    <a:pt x="753" y="12913"/>
                  </a:lnTo>
                  <a:lnTo>
                    <a:pt x="753" y="13970"/>
                  </a:lnTo>
                  <a:close/>
                </a:path>
                <a:path w="21600" h="21600" extrusionOk="0">
                  <a:moveTo>
                    <a:pt x="753" y="15378"/>
                  </a:moveTo>
                  <a:lnTo>
                    <a:pt x="2260" y="15378"/>
                  </a:lnTo>
                  <a:lnTo>
                    <a:pt x="2260" y="14322"/>
                  </a:lnTo>
                  <a:lnTo>
                    <a:pt x="753" y="14322"/>
                  </a:lnTo>
                  <a:lnTo>
                    <a:pt x="753" y="15378"/>
                  </a:lnTo>
                  <a:close/>
                </a:path>
                <a:path w="21600" h="21600" extrusionOk="0">
                  <a:moveTo>
                    <a:pt x="753" y="16787"/>
                  </a:moveTo>
                  <a:lnTo>
                    <a:pt x="2260" y="16787"/>
                  </a:lnTo>
                  <a:lnTo>
                    <a:pt x="2260" y="15730"/>
                  </a:lnTo>
                  <a:lnTo>
                    <a:pt x="753" y="15730"/>
                  </a:lnTo>
                  <a:lnTo>
                    <a:pt x="753" y="16787"/>
                  </a:lnTo>
                  <a:close/>
                </a:path>
                <a:path w="21600" h="21600" extrusionOk="0">
                  <a:moveTo>
                    <a:pt x="753" y="18196"/>
                  </a:moveTo>
                  <a:lnTo>
                    <a:pt x="2260" y="18196"/>
                  </a:lnTo>
                  <a:lnTo>
                    <a:pt x="2260" y="17139"/>
                  </a:lnTo>
                  <a:lnTo>
                    <a:pt x="753" y="17139"/>
                  </a:lnTo>
                  <a:lnTo>
                    <a:pt x="753" y="18196"/>
                  </a:lnTo>
                  <a:close/>
                </a:path>
                <a:path w="21600" h="21600" extrusionOk="0">
                  <a:moveTo>
                    <a:pt x="753" y="19604"/>
                  </a:moveTo>
                  <a:lnTo>
                    <a:pt x="2260" y="19604"/>
                  </a:lnTo>
                  <a:lnTo>
                    <a:pt x="2260" y="18548"/>
                  </a:lnTo>
                  <a:lnTo>
                    <a:pt x="753" y="18548"/>
                  </a:lnTo>
                  <a:lnTo>
                    <a:pt x="753" y="19604"/>
                  </a:lnTo>
                  <a:close/>
                </a:path>
                <a:path w="21600" h="21600" extrusionOk="0">
                  <a:moveTo>
                    <a:pt x="753" y="21013"/>
                  </a:moveTo>
                  <a:lnTo>
                    <a:pt x="2260" y="21013"/>
                  </a:lnTo>
                  <a:lnTo>
                    <a:pt x="2260" y="19957"/>
                  </a:lnTo>
                  <a:lnTo>
                    <a:pt x="753" y="19957"/>
                  </a:lnTo>
                  <a:lnTo>
                    <a:pt x="753" y="21013"/>
                  </a:lnTo>
                  <a:close/>
                </a:path>
                <a:path w="21600" h="21600" extrusionOk="0">
                  <a:moveTo>
                    <a:pt x="19340" y="1409"/>
                  </a:moveTo>
                  <a:lnTo>
                    <a:pt x="20595" y="1409"/>
                  </a:lnTo>
                  <a:lnTo>
                    <a:pt x="20595" y="352"/>
                  </a:lnTo>
                  <a:lnTo>
                    <a:pt x="19340" y="352"/>
                  </a:lnTo>
                  <a:lnTo>
                    <a:pt x="19340" y="1409"/>
                  </a:lnTo>
                  <a:close/>
                </a:path>
                <a:path w="21600" h="21600" extrusionOk="0">
                  <a:moveTo>
                    <a:pt x="19340" y="2700"/>
                  </a:moveTo>
                  <a:lnTo>
                    <a:pt x="20595" y="2700"/>
                  </a:lnTo>
                  <a:lnTo>
                    <a:pt x="20595" y="1643"/>
                  </a:lnTo>
                  <a:lnTo>
                    <a:pt x="19340" y="1643"/>
                  </a:lnTo>
                  <a:lnTo>
                    <a:pt x="19340" y="2700"/>
                  </a:lnTo>
                  <a:close/>
                </a:path>
                <a:path w="21600" h="21600" extrusionOk="0">
                  <a:moveTo>
                    <a:pt x="19340" y="4109"/>
                  </a:moveTo>
                  <a:lnTo>
                    <a:pt x="20595" y="4109"/>
                  </a:lnTo>
                  <a:lnTo>
                    <a:pt x="20595" y="3052"/>
                  </a:lnTo>
                  <a:lnTo>
                    <a:pt x="19340" y="3052"/>
                  </a:lnTo>
                  <a:lnTo>
                    <a:pt x="19340" y="4109"/>
                  </a:lnTo>
                  <a:close/>
                </a:path>
                <a:path w="21600" h="21600" extrusionOk="0">
                  <a:moveTo>
                    <a:pt x="19340" y="5517"/>
                  </a:moveTo>
                  <a:lnTo>
                    <a:pt x="20595" y="5517"/>
                  </a:lnTo>
                  <a:lnTo>
                    <a:pt x="20595" y="4461"/>
                  </a:lnTo>
                  <a:lnTo>
                    <a:pt x="19340" y="4461"/>
                  </a:lnTo>
                  <a:lnTo>
                    <a:pt x="19340" y="5517"/>
                  </a:lnTo>
                  <a:close/>
                </a:path>
                <a:path w="21600" h="21600" extrusionOk="0">
                  <a:moveTo>
                    <a:pt x="19340" y="6926"/>
                  </a:moveTo>
                  <a:lnTo>
                    <a:pt x="20595" y="6926"/>
                  </a:lnTo>
                  <a:lnTo>
                    <a:pt x="20595" y="5870"/>
                  </a:lnTo>
                  <a:lnTo>
                    <a:pt x="19340" y="5870"/>
                  </a:lnTo>
                  <a:lnTo>
                    <a:pt x="19340" y="6926"/>
                  </a:lnTo>
                  <a:close/>
                </a:path>
                <a:path w="21600" h="21600" extrusionOk="0">
                  <a:moveTo>
                    <a:pt x="19340" y="8335"/>
                  </a:moveTo>
                  <a:lnTo>
                    <a:pt x="20595" y="8335"/>
                  </a:lnTo>
                  <a:lnTo>
                    <a:pt x="20595" y="7278"/>
                  </a:lnTo>
                  <a:lnTo>
                    <a:pt x="19340" y="7278"/>
                  </a:lnTo>
                  <a:lnTo>
                    <a:pt x="19340" y="8335"/>
                  </a:lnTo>
                  <a:close/>
                </a:path>
                <a:path w="21600" h="21600" extrusionOk="0">
                  <a:moveTo>
                    <a:pt x="19340" y="9743"/>
                  </a:moveTo>
                  <a:lnTo>
                    <a:pt x="20595" y="9743"/>
                  </a:lnTo>
                  <a:lnTo>
                    <a:pt x="20595" y="8687"/>
                  </a:lnTo>
                  <a:lnTo>
                    <a:pt x="19340" y="8687"/>
                  </a:lnTo>
                  <a:lnTo>
                    <a:pt x="19340" y="9743"/>
                  </a:lnTo>
                  <a:close/>
                </a:path>
                <a:path w="21600" h="21600" extrusionOk="0">
                  <a:moveTo>
                    <a:pt x="19340" y="11152"/>
                  </a:moveTo>
                  <a:lnTo>
                    <a:pt x="20595" y="11152"/>
                  </a:lnTo>
                  <a:lnTo>
                    <a:pt x="20595" y="10096"/>
                  </a:lnTo>
                  <a:lnTo>
                    <a:pt x="19340" y="10096"/>
                  </a:lnTo>
                  <a:lnTo>
                    <a:pt x="19340" y="11152"/>
                  </a:lnTo>
                  <a:close/>
                </a:path>
                <a:path w="21600" h="21600" extrusionOk="0">
                  <a:moveTo>
                    <a:pt x="19340" y="12561"/>
                  </a:moveTo>
                  <a:lnTo>
                    <a:pt x="20595" y="12561"/>
                  </a:lnTo>
                  <a:lnTo>
                    <a:pt x="20595" y="11504"/>
                  </a:lnTo>
                  <a:lnTo>
                    <a:pt x="19340" y="11504"/>
                  </a:lnTo>
                  <a:lnTo>
                    <a:pt x="19340" y="12561"/>
                  </a:lnTo>
                  <a:close/>
                </a:path>
                <a:path w="21600" h="21600" extrusionOk="0">
                  <a:moveTo>
                    <a:pt x="19340" y="13970"/>
                  </a:moveTo>
                  <a:lnTo>
                    <a:pt x="20595" y="13970"/>
                  </a:lnTo>
                  <a:lnTo>
                    <a:pt x="20595" y="12913"/>
                  </a:lnTo>
                  <a:lnTo>
                    <a:pt x="19340" y="12913"/>
                  </a:lnTo>
                  <a:lnTo>
                    <a:pt x="19340" y="13970"/>
                  </a:lnTo>
                  <a:close/>
                </a:path>
                <a:path w="21600" h="21600" extrusionOk="0">
                  <a:moveTo>
                    <a:pt x="19340" y="15378"/>
                  </a:moveTo>
                  <a:lnTo>
                    <a:pt x="20595" y="15378"/>
                  </a:lnTo>
                  <a:lnTo>
                    <a:pt x="20595" y="14322"/>
                  </a:lnTo>
                  <a:lnTo>
                    <a:pt x="19340" y="14322"/>
                  </a:lnTo>
                  <a:lnTo>
                    <a:pt x="19340" y="15378"/>
                  </a:lnTo>
                  <a:close/>
                </a:path>
                <a:path w="21600" h="21600" extrusionOk="0">
                  <a:moveTo>
                    <a:pt x="19340" y="16787"/>
                  </a:moveTo>
                  <a:lnTo>
                    <a:pt x="20595" y="16787"/>
                  </a:lnTo>
                  <a:lnTo>
                    <a:pt x="20595" y="15730"/>
                  </a:lnTo>
                  <a:lnTo>
                    <a:pt x="19340" y="15730"/>
                  </a:lnTo>
                  <a:lnTo>
                    <a:pt x="19340" y="16787"/>
                  </a:lnTo>
                  <a:close/>
                </a:path>
                <a:path w="21600" h="21600" extrusionOk="0">
                  <a:moveTo>
                    <a:pt x="19340" y="18196"/>
                  </a:moveTo>
                  <a:lnTo>
                    <a:pt x="20595" y="18196"/>
                  </a:lnTo>
                  <a:lnTo>
                    <a:pt x="20595" y="17139"/>
                  </a:lnTo>
                  <a:lnTo>
                    <a:pt x="19340" y="17139"/>
                  </a:lnTo>
                  <a:lnTo>
                    <a:pt x="19340" y="18196"/>
                  </a:lnTo>
                  <a:close/>
                </a:path>
                <a:path w="21600" h="21600" extrusionOk="0">
                  <a:moveTo>
                    <a:pt x="19340" y="19604"/>
                  </a:moveTo>
                  <a:lnTo>
                    <a:pt x="20595" y="19604"/>
                  </a:lnTo>
                  <a:lnTo>
                    <a:pt x="20595" y="18548"/>
                  </a:lnTo>
                  <a:lnTo>
                    <a:pt x="19340" y="18548"/>
                  </a:lnTo>
                  <a:lnTo>
                    <a:pt x="19340" y="19604"/>
                  </a:lnTo>
                  <a:close/>
                </a:path>
                <a:path w="21600" h="21600" extrusionOk="0">
                  <a:moveTo>
                    <a:pt x="19340" y="21013"/>
                  </a:moveTo>
                  <a:lnTo>
                    <a:pt x="20595" y="21013"/>
                  </a:lnTo>
                  <a:lnTo>
                    <a:pt x="20595" y="19957"/>
                  </a:lnTo>
                  <a:lnTo>
                    <a:pt x="19340" y="19957"/>
                  </a:lnTo>
                  <a:lnTo>
                    <a:pt x="19340" y="21013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ilm"/>
            <p:cNvSpPr>
              <a:spLocks noEditPoints="1" noChangeArrowheads="1"/>
            </p:cNvSpPr>
            <p:nvPr/>
          </p:nvSpPr>
          <p:spPr bwMode="auto">
            <a:xfrm>
              <a:off x="7945605" y="2733676"/>
              <a:ext cx="163828" cy="268886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4960 w 21600"/>
                <a:gd name="T17" fmla="*/ 8129 h 21600"/>
                <a:gd name="T18" fmla="*/ 17079 w 21600"/>
                <a:gd name="T19" fmla="*/ 1342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  <a:path w="21600" h="21600" extrusionOk="0">
                  <a:moveTo>
                    <a:pt x="3014" y="21600"/>
                  </a:moveTo>
                  <a:lnTo>
                    <a:pt x="301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14" y="21600"/>
                  </a:lnTo>
                  <a:close/>
                </a:path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8586" y="0"/>
                  </a:lnTo>
                  <a:lnTo>
                    <a:pt x="18586" y="21600"/>
                  </a:lnTo>
                  <a:lnTo>
                    <a:pt x="21600" y="21600"/>
                  </a:lnTo>
                  <a:close/>
                </a:path>
                <a:path w="21600" h="21600" extrusionOk="0">
                  <a:moveTo>
                    <a:pt x="6028" y="6574"/>
                  </a:moveTo>
                  <a:lnTo>
                    <a:pt x="15572" y="6574"/>
                  </a:lnTo>
                  <a:lnTo>
                    <a:pt x="16074" y="6574"/>
                  </a:lnTo>
                  <a:lnTo>
                    <a:pt x="16326" y="6457"/>
                  </a:lnTo>
                  <a:lnTo>
                    <a:pt x="16577" y="6339"/>
                  </a:lnTo>
                  <a:lnTo>
                    <a:pt x="16828" y="6222"/>
                  </a:lnTo>
                  <a:lnTo>
                    <a:pt x="17079" y="6222"/>
                  </a:lnTo>
                  <a:lnTo>
                    <a:pt x="17330" y="5987"/>
                  </a:lnTo>
                  <a:lnTo>
                    <a:pt x="17330" y="5870"/>
                  </a:lnTo>
                  <a:lnTo>
                    <a:pt x="17581" y="5635"/>
                  </a:lnTo>
                  <a:lnTo>
                    <a:pt x="17581" y="1526"/>
                  </a:lnTo>
                  <a:lnTo>
                    <a:pt x="17330" y="1291"/>
                  </a:lnTo>
                  <a:lnTo>
                    <a:pt x="17330" y="1174"/>
                  </a:lnTo>
                  <a:lnTo>
                    <a:pt x="17079" y="1057"/>
                  </a:lnTo>
                  <a:lnTo>
                    <a:pt x="16828" y="939"/>
                  </a:lnTo>
                  <a:lnTo>
                    <a:pt x="16577" y="822"/>
                  </a:lnTo>
                  <a:lnTo>
                    <a:pt x="16326" y="704"/>
                  </a:lnTo>
                  <a:lnTo>
                    <a:pt x="16074" y="704"/>
                  </a:lnTo>
                  <a:lnTo>
                    <a:pt x="15572" y="587"/>
                  </a:lnTo>
                  <a:lnTo>
                    <a:pt x="6028" y="587"/>
                  </a:lnTo>
                  <a:lnTo>
                    <a:pt x="5526" y="704"/>
                  </a:lnTo>
                  <a:lnTo>
                    <a:pt x="5274" y="704"/>
                  </a:lnTo>
                  <a:lnTo>
                    <a:pt x="5023" y="822"/>
                  </a:lnTo>
                  <a:lnTo>
                    <a:pt x="4772" y="939"/>
                  </a:lnTo>
                  <a:lnTo>
                    <a:pt x="4521" y="1057"/>
                  </a:lnTo>
                  <a:lnTo>
                    <a:pt x="4270" y="1174"/>
                  </a:lnTo>
                  <a:lnTo>
                    <a:pt x="4270" y="1291"/>
                  </a:lnTo>
                  <a:lnTo>
                    <a:pt x="4019" y="1526"/>
                  </a:lnTo>
                  <a:lnTo>
                    <a:pt x="4019" y="5635"/>
                  </a:lnTo>
                  <a:lnTo>
                    <a:pt x="4270" y="5870"/>
                  </a:lnTo>
                  <a:lnTo>
                    <a:pt x="4270" y="5987"/>
                  </a:lnTo>
                  <a:lnTo>
                    <a:pt x="4521" y="6222"/>
                  </a:lnTo>
                  <a:lnTo>
                    <a:pt x="4772" y="6222"/>
                  </a:lnTo>
                  <a:lnTo>
                    <a:pt x="5023" y="6339"/>
                  </a:lnTo>
                  <a:lnTo>
                    <a:pt x="5274" y="6457"/>
                  </a:lnTo>
                  <a:lnTo>
                    <a:pt x="5526" y="6574"/>
                  </a:lnTo>
                  <a:lnTo>
                    <a:pt x="6028" y="6574"/>
                  </a:lnTo>
                  <a:close/>
                </a:path>
                <a:path w="21600" h="21600" extrusionOk="0">
                  <a:moveTo>
                    <a:pt x="6028" y="13617"/>
                  </a:moveTo>
                  <a:lnTo>
                    <a:pt x="15572" y="13617"/>
                  </a:lnTo>
                  <a:lnTo>
                    <a:pt x="16074" y="13617"/>
                  </a:lnTo>
                  <a:lnTo>
                    <a:pt x="16326" y="13617"/>
                  </a:lnTo>
                  <a:lnTo>
                    <a:pt x="16577" y="13500"/>
                  </a:lnTo>
                  <a:lnTo>
                    <a:pt x="16828" y="13383"/>
                  </a:lnTo>
                  <a:lnTo>
                    <a:pt x="17079" y="13265"/>
                  </a:lnTo>
                  <a:lnTo>
                    <a:pt x="17330" y="13148"/>
                  </a:lnTo>
                  <a:lnTo>
                    <a:pt x="17330" y="12913"/>
                  </a:lnTo>
                  <a:lnTo>
                    <a:pt x="17581" y="12796"/>
                  </a:lnTo>
                  <a:lnTo>
                    <a:pt x="17581" y="8687"/>
                  </a:lnTo>
                  <a:lnTo>
                    <a:pt x="17330" y="8452"/>
                  </a:lnTo>
                  <a:lnTo>
                    <a:pt x="17330" y="8335"/>
                  </a:lnTo>
                  <a:lnTo>
                    <a:pt x="17079" y="8217"/>
                  </a:lnTo>
                  <a:lnTo>
                    <a:pt x="16828" y="7983"/>
                  </a:lnTo>
                  <a:lnTo>
                    <a:pt x="16577" y="7983"/>
                  </a:lnTo>
                  <a:lnTo>
                    <a:pt x="16326" y="7865"/>
                  </a:lnTo>
                  <a:lnTo>
                    <a:pt x="16074" y="7865"/>
                  </a:lnTo>
                  <a:lnTo>
                    <a:pt x="15572" y="7748"/>
                  </a:lnTo>
                  <a:lnTo>
                    <a:pt x="6028" y="7748"/>
                  </a:lnTo>
                  <a:lnTo>
                    <a:pt x="5526" y="7865"/>
                  </a:lnTo>
                  <a:lnTo>
                    <a:pt x="5274" y="7865"/>
                  </a:lnTo>
                  <a:lnTo>
                    <a:pt x="5023" y="7983"/>
                  </a:lnTo>
                  <a:lnTo>
                    <a:pt x="4772" y="7983"/>
                  </a:lnTo>
                  <a:lnTo>
                    <a:pt x="4521" y="8217"/>
                  </a:lnTo>
                  <a:lnTo>
                    <a:pt x="4270" y="8335"/>
                  </a:lnTo>
                  <a:lnTo>
                    <a:pt x="4270" y="8452"/>
                  </a:lnTo>
                  <a:lnTo>
                    <a:pt x="4019" y="8687"/>
                  </a:lnTo>
                  <a:lnTo>
                    <a:pt x="4019" y="12796"/>
                  </a:lnTo>
                  <a:lnTo>
                    <a:pt x="4270" y="12913"/>
                  </a:lnTo>
                  <a:lnTo>
                    <a:pt x="4270" y="13148"/>
                  </a:lnTo>
                  <a:lnTo>
                    <a:pt x="4521" y="13265"/>
                  </a:lnTo>
                  <a:lnTo>
                    <a:pt x="4772" y="13383"/>
                  </a:lnTo>
                  <a:lnTo>
                    <a:pt x="5023" y="13500"/>
                  </a:lnTo>
                  <a:lnTo>
                    <a:pt x="5274" y="13617"/>
                  </a:lnTo>
                  <a:lnTo>
                    <a:pt x="5526" y="13617"/>
                  </a:lnTo>
                  <a:lnTo>
                    <a:pt x="6028" y="13617"/>
                  </a:lnTo>
                  <a:close/>
                </a:path>
                <a:path w="21600" h="21600" extrusionOk="0">
                  <a:moveTo>
                    <a:pt x="6028" y="20778"/>
                  </a:moveTo>
                  <a:lnTo>
                    <a:pt x="15572" y="20778"/>
                  </a:lnTo>
                  <a:lnTo>
                    <a:pt x="16074" y="20778"/>
                  </a:lnTo>
                  <a:lnTo>
                    <a:pt x="16326" y="20661"/>
                  </a:lnTo>
                  <a:lnTo>
                    <a:pt x="16577" y="20661"/>
                  </a:lnTo>
                  <a:lnTo>
                    <a:pt x="16828" y="20543"/>
                  </a:lnTo>
                  <a:lnTo>
                    <a:pt x="17079" y="20426"/>
                  </a:lnTo>
                  <a:lnTo>
                    <a:pt x="17330" y="20309"/>
                  </a:lnTo>
                  <a:lnTo>
                    <a:pt x="17330" y="20074"/>
                  </a:lnTo>
                  <a:lnTo>
                    <a:pt x="17581" y="19957"/>
                  </a:lnTo>
                  <a:lnTo>
                    <a:pt x="17581" y="15730"/>
                  </a:lnTo>
                  <a:lnTo>
                    <a:pt x="17330" y="15613"/>
                  </a:lnTo>
                  <a:lnTo>
                    <a:pt x="17330" y="15378"/>
                  </a:lnTo>
                  <a:lnTo>
                    <a:pt x="17079" y="15378"/>
                  </a:lnTo>
                  <a:lnTo>
                    <a:pt x="16828" y="15143"/>
                  </a:lnTo>
                  <a:lnTo>
                    <a:pt x="16577" y="15026"/>
                  </a:lnTo>
                  <a:lnTo>
                    <a:pt x="16326" y="15026"/>
                  </a:lnTo>
                  <a:lnTo>
                    <a:pt x="16074" y="15026"/>
                  </a:lnTo>
                  <a:lnTo>
                    <a:pt x="15572" y="14909"/>
                  </a:lnTo>
                  <a:lnTo>
                    <a:pt x="6028" y="14909"/>
                  </a:lnTo>
                  <a:lnTo>
                    <a:pt x="5526" y="15026"/>
                  </a:lnTo>
                  <a:lnTo>
                    <a:pt x="5274" y="15026"/>
                  </a:lnTo>
                  <a:lnTo>
                    <a:pt x="5023" y="15026"/>
                  </a:lnTo>
                  <a:lnTo>
                    <a:pt x="4772" y="15143"/>
                  </a:lnTo>
                  <a:lnTo>
                    <a:pt x="4521" y="15378"/>
                  </a:lnTo>
                  <a:lnTo>
                    <a:pt x="4270" y="15378"/>
                  </a:lnTo>
                  <a:lnTo>
                    <a:pt x="4270" y="15613"/>
                  </a:lnTo>
                  <a:lnTo>
                    <a:pt x="4019" y="15730"/>
                  </a:lnTo>
                  <a:lnTo>
                    <a:pt x="4019" y="19957"/>
                  </a:lnTo>
                  <a:lnTo>
                    <a:pt x="4270" y="20074"/>
                  </a:lnTo>
                  <a:lnTo>
                    <a:pt x="4270" y="20309"/>
                  </a:lnTo>
                  <a:lnTo>
                    <a:pt x="4521" y="20426"/>
                  </a:lnTo>
                  <a:lnTo>
                    <a:pt x="4772" y="20543"/>
                  </a:lnTo>
                  <a:lnTo>
                    <a:pt x="5023" y="20661"/>
                  </a:lnTo>
                  <a:lnTo>
                    <a:pt x="5274" y="20661"/>
                  </a:lnTo>
                  <a:lnTo>
                    <a:pt x="5526" y="20778"/>
                  </a:lnTo>
                  <a:lnTo>
                    <a:pt x="6028" y="20778"/>
                  </a:lnTo>
                  <a:close/>
                </a:path>
                <a:path w="21600" h="21600" extrusionOk="0">
                  <a:moveTo>
                    <a:pt x="753" y="1291"/>
                  </a:moveTo>
                  <a:lnTo>
                    <a:pt x="2260" y="1291"/>
                  </a:lnTo>
                  <a:lnTo>
                    <a:pt x="2260" y="235"/>
                  </a:lnTo>
                  <a:lnTo>
                    <a:pt x="753" y="235"/>
                  </a:lnTo>
                  <a:lnTo>
                    <a:pt x="753" y="1291"/>
                  </a:lnTo>
                  <a:close/>
                </a:path>
                <a:path w="21600" h="21600" extrusionOk="0">
                  <a:moveTo>
                    <a:pt x="753" y="2700"/>
                  </a:moveTo>
                  <a:lnTo>
                    <a:pt x="2260" y="2700"/>
                  </a:lnTo>
                  <a:lnTo>
                    <a:pt x="2260" y="1643"/>
                  </a:lnTo>
                  <a:lnTo>
                    <a:pt x="753" y="1643"/>
                  </a:lnTo>
                  <a:lnTo>
                    <a:pt x="753" y="2700"/>
                  </a:lnTo>
                  <a:close/>
                </a:path>
                <a:path w="21600" h="21600" extrusionOk="0">
                  <a:moveTo>
                    <a:pt x="753" y="4109"/>
                  </a:moveTo>
                  <a:lnTo>
                    <a:pt x="2260" y="4109"/>
                  </a:lnTo>
                  <a:lnTo>
                    <a:pt x="2260" y="3052"/>
                  </a:lnTo>
                  <a:lnTo>
                    <a:pt x="753" y="3052"/>
                  </a:lnTo>
                  <a:lnTo>
                    <a:pt x="753" y="4109"/>
                  </a:lnTo>
                  <a:close/>
                </a:path>
                <a:path w="21600" h="21600" extrusionOk="0">
                  <a:moveTo>
                    <a:pt x="753" y="5517"/>
                  </a:moveTo>
                  <a:lnTo>
                    <a:pt x="2260" y="5517"/>
                  </a:lnTo>
                  <a:lnTo>
                    <a:pt x="2260" y="4461"/>
                  </a:lnTo>
                  <a:lnTo>
                    <a:pt x="753" y="4461"/>
                  </a:lnTo>
                  <a:lnTo>
                    <a:pt x="753" y="5517"/>
                  </a:lnTo>
                  <a:close/>
                </a:path>
                <a:path w="21600" h="21600" extrusionOk="0">
                  <a:moveTo>
                    <a:pt x="753" y="6926"/>
                  </a:moveTo>
                  <a:lnTo>
                    <a:pt x="2260" y="6926"/>
                  </a:lnTo>
                  <a:lnTo>
                    <a:pt x="2260" y="5870"/>
                  </a:lnTo>
                  <a:lnTo>
                    <a:pt x="753" y="5870"/>
                  </a:lnTo>
                  <a:lnTo>
                    <a:pt x="753" y="6926"/>
                  </a:lnTo>
                  <a:close/>
                </a:path>
                <a:path w="21600" h="21600" extrusionOk="0">
                  <a:moveTo>
                    <a:pt x="753" y="8335"/>
                  </a:moveTo>
                  <a:lnTo>
                    <a:pt x="2260" y="8335"/>
                  </a:lnTo>
                  <a:lnTo>
                    <a:pt x="2260" y="7278"/>
                  </a:lnTo>
                  <a:lnTo>
                    <a:pt x="753" y="7278"/>
                  </a:lnTo>
                  <a:lnTo>
                    <a:pt x="753" y="8335"/>
                  </a:lnTo>
                  <a:close/>
                </a:path>
                <a:path w="21600" h="21600" extrusionOk="0">
                  <a:moveTo>
                    <a:pt x="753" y="9743"/>
                  </a:moveTo>
                  <a:lnTo>
                    <a:pt x="2260" y="9743"/>
                  </a:lnTo>
                  <a:lnTo>
                    <a:pt x="2260" y="8687"/>
                  </a:lnTo>
                  <a:lnTo>
                    <a:pt x="753" y="8687"/>
                  </a:lnTo>
                  <a:lnTo>
                    <a:pt x="753" y="9743"/>
                  </a:lnTo>
                  <a:close/>
                </a:path>
                <a:path w="21600" h="21600" extrusionOk="0">
                  <a:moveTo>
                    <a:pt x="753" y="11152"/>
                  </a:moveTo>
                  <a:lnTo>
                    <a:pt x="2260" y="11152"/>
                  </a:lnTo>
                  <a:lnTo>
                    <a:pt x="2260" y="10096"/>
                  </a:lnTo>
                  <a:lnTo>
                    <a:pt x="753" y="10096"/>
                  </a:lnTo>
                  <a:lnTo>
                    <a:pt x="753" y="11152"/>
                  </a:lnTo>
                  <a:close/>
                </a:path>
                <a:path w="21600" h="21600" extrusionOk="0">
                  <a:moveTo>
                    <a:pt x="753" y="12561"/>
                  </a:moveTo>
                  <a:lnTo>
                    <a:pt x="2260" y="12561"/>
                  </a:lnTo>
                  <a:lnTo>
                    <a:pt x="2260" y="11504"/>
                  </a:lnTo>
                  <a:lnTo>
                    <a:pt x="753" y="11504"/>
                  </a:lnTo>
                  <a:lnTo>
                    <a:pt x="753" y="12561"/>
                  </a:lnTo>
                  <a:close/>
                </a:path>
                <a:path w="21600" h="21600" extrusionOk="0">
                  <a:moveTo>
                    <a:pt x="753" y="13970"/>
                  </a:moveTo>
                  <a:lnTo>
                    <a:pt x="2260" y="13970"/>
                  </a:lnTo>
                  <a:lnTo>
                    <a:pt x="2260" y="12913"/>
                  </a:lnTo>
                  <a:lnTo>
                    <a:pt x="753" y="12913"/>
                  </a:lnTo>
                  <a:lnTo>
                    <a:pt x="753" y="13970"/>
                  </a:lnTo>
                  <a:close/>
                </a:path>
                <a:path w="21600" h="21600" extrusionOk="0">
                  <a:moveTo>
                    <a:pt x="753" y="15378"/>
                  </a:moveTo>
                  <a:lnTo>
                    <a:pt x="2260" y="15378"/>
                  </a:lnTo>
                  <a:lnTo>
                    <a:pt x="2260" y="14322"/>
                  </a:lnTo>
                  <a:lnTo>
                    <a:pt x="753" y="14322"/>
                  </a:lnTo>
                  <a:lnTo>
                    <a:pt x="753" y="15378"/>
                  </a:lnTo>
                  <a:close/>
                </a:path>
                <a:path w="21600" h="21600" extrusionOk="0">
                  <a:moveTo>
                    <a:pt x="753" y="16787"/>
                  </a:moveTo>
                  <a:lnTo>
                    <a:pt x="2260" y="16787"/>
                  </a:lnTo>
                  <a:lnTo>
                    <a:pt x="2260" y="15730"/>
                  </a:lnTo>
                  <a:lnTo>
                    <a:pt x="753" y="15730"/>
                  </a:lnTo>
                  <a:lnTo>
                    <a:pt x="753" y="16787"/>
                  </a:lnTo>
                  <a:close/>
                </a:path>
                <a:path w="21600" h="21600" extrusionOk="0">
                  <a:moveTo>
                    <a:pt x="753" y="18196"/>
                  </a:moveTo>
                  <a:lnTo>
                    <a:pt x="2260" y="18196"/>
                  </a:lnTo>
                  <a:lnTo>
                    <a:pt x="2260" y="17139"/>
                  </a:lnTo>
                  <a:lnTo>
                    <a:pt x="753" y="17139"/>
                  </a:lnTo>
                  <a:lnTo>
                    <a:pt x="753" y="18196"/>
                  </a:lnTo>
                  <a:close/>
                </a:path>
                <a:path w="21600" h="21600" extrusionOk="0">
                  <a:moveTo>
                    <a:pt x="753" y="19604"/>
                  </a:moveTo>
                  <a:lnTo>
                    <a:pt x="2260" y="19604"/>
                  </a:lnTo>
                  <a:lnTo>
                    <a:pt x="2260" y="18548"/>
                  </a:lnTo>
                  <a:lnTo>
                    <a:pt x="753" y="18548"/>
                  </a:lnTo>
                  <a:lnTo>
                    <a:pt x="753" y="19604"/>
                  </a:lnTo>
                  <a:close/>
                </a:path>
                <a:path w="21600" h="21600" extrusionOk="0">
                  <a:moveTo>
                    <a:pt x="753" y="21013"/>
                  </a:moveTo>
                  <a:lnTo>
                    <a:pt x="2260" y="21013"/>
                  </a:lnTo>
                  <a:lnTo>
                    <a:pt x="2260" y="19957"/>
                  </a:lnTo>
                  <a:lnTo>
                    <a:pt x="753" y="19957"/>
                  </a:lnTo>
                  <a:lnTo>
                    <a:pt x="753" y="21013"/>
                  </a:lnTo>
                  <a:close/>
                </a:path>
                <a:path w="21600" h="21600" extrusionOk="0">
                  <a:moveTo>
                    <a:pt x="19340" y="1409"/>
                  </a:moveTo>
                  <a:lnTo>
                    <a:pt x="20595" y="1409"/>
                  </a:lnTo>
                  <a:lnTo>
                    <a:pt x="20595" y="352"/>
                  </a:lnTo>
                  <a:lnTo>
                    <a:pt x="19340" y="352"/>
                  </a:lnTo>
                  <a:lnTo>
                    <a:pt x="19340" y="1409"/>
                  </a:lnTo>
                  <a:close/>
                </a:path>
                <a:path w="21600" h="21600" extrusionOk="0">
                  <a:moveTo>
                    <a:pt x="19340" y="2700"/>
                  </a:moveTo>
                  <a:lnTo>
                    <a:pt x="20595" y="2700"/>
                  </a:lnTo>
                  <a:lnTo>
                    <a:pt x="20595" y="1643"/>
                  </a:lnTo>
                  <a:lnTo>
                    <a:pt x="19340" y="1643"/>
                  </a:lnTo>
                  <a:lnTo>
                    <a:pt x="19340" y="2700"/>
                  </a:lnTo>
                  <a:close/>
                </a:path>
                <a:path w="21600" h="21600" extrusionOk="0">
                  <a:moveTo>
                    <a:pt x="19340" y="4109"/>
                  </a:moveTo>
                  <a:lnTo>
                    <a:pt x="20595" y="4109"/>
                  </a:lnTo>
                  <a:lnTo>
                    <a:pt x="20595" y="3052"/>
                  </a:lnTo>
                  <a:lnTo>
                    <a:pt x="19340" y="3052"/>
                  </a:lnTo>
                  <a:lnTo>
                    <a:pt x="19340" y="4109"/>
                  </a:lnTo>
                  <a:close/>
                </a:path>
                <a:path w="21600" h="21600" extrusionOk="0">
                  <a:moveTo>
                    <a:pt x="19340" y="5517"/>
                  </a:moveTo>
                  <a:lnTo>
                    <a:pt x="20595" y="5517"/>
                  </a:lnTo>
                  <a:lnTo>
                    <a:pt x="20595" y="4461"/>
                  </a:lnTo>
                  <a:lnTo>
                    <a:pt x="19340" y="4461"/>
                  </a:lnTo>
                  <a:lnTo>
                    <a:pt x="19340" y="5517"/>
                  </a:lnTo>
                  <a:close/>
                </a:path>
                <a:path w="21600" h="21600" extrusionOk="0">
                  <a:moveTo>
                    <a:pt x="19340" y="6926"/>
                  </a:moveTo>
                  <a:lnTo>
                    <a:pt x="20595" y="6926"/>
                  </a:lnTo>
                  <a:lnTo>
                    <a:pt x="20595" y="5870"/>
                  </a:lnTo>
                  <a:lnTo>
                    <a:pt x="19340" y="5870"/>
                  </a:lnTo>
                  <a:lnTo>
                    <a:pt x="19340" y="6926"/>
                  </a:lnTo>
                  <a:close/>
                </a:path>
                <a:path w="21600" h="21600" extrusionOk="0">
                  <a:moveTo>
                    <a:pt x="19340" y="8335"/>
                  </a:moveTo>
                  <a:lnTo>
                    <a:pt x="20595" y="8335"/>
                  </a:lnTo>
                  <a:lnTo>
                    <a:pt x="20595" y="7278"/>
                  </a:lnTo>
                  <a:lnTo>
                    <a:pt x="19340" y="7278"/>
                  </a:lnTo>
                  <a:lnTo>
                    <a:pt x="19340" y="8335"/>
                  </a:lnTo>
                  <a:close/>
                </a:path>
                <a:path w="21600" h="21600" extrusionOk="0">
                  <a:moveTo>
                    <a:pt x="19340" y="9743"/>
                  </a:moveTo>
                  <a:lnTo>
                    <a:pt x="20595" y="9743"/>
                  </a:lnTo>
                  <a:lnTo>
                    <a:pt x="20595" y="8687"/>
                  </a:lnTo>
                  <a:lnTo>
                    <a:pt x="19340" y="8687"/>
                  </a:lnTo>
                  <a:lnTo>
                    <a:pt x="19340" y="9743"/>
                  </a:lnTo>
                  <a:close/>
                </a:path>
                <a:path w="21600" h="21600" extrusionOk="0">
                  <a:moveTo>
                    <a:pt x="19340" y="11152"/>
                  </a:moveTo>
                  <a:lnTo>
                    <a:pt x="20595" y="11152"/>
                  </a:lnTo>
                  <a:lnTo>
                    <a:pt x="20595" y="10096"/>
                  </a:lnTo>
                  <a:lnTo>
                    <a:pt x="19340" y="10096"/>
                  </a:lnTo>
                  <a:lnTo>
                    <a:pt x="19340" y="11152"/>
                  </a:lnTo>
                  <a:close/>
                </a:path>
                <a:path w="21600" h="21600" extrusionOk="0">
                  <a:moveTo>
                    <a:pt x="19340" y="12561"/>
                  </a:moveTo>
                  <a:lnTo>
                    <a:pt x="20595" y="12561"/>
                  </a:lnTo>
                  <a:lnTo>
                    <a:pt x="20595" y="11504"/>
                  </a:lnTo>
                  <a:lnTo>
                    <a:pt x="19340" y="11504"/>
                  </a:lnTo>
                  <a:lnTo>
                    <a:pt x="19340" y="12561"/>
                  </a:lnTo>
                  <a:close/>
                </a:path>
                <a:path w="21600" h="21600" extrusionOk="0">
                  <a:moveTo>
                    <a:pt x="19340" y="13970"/>
                  </a:moveTo>
                  <a:lnTo>
                    <a:pt x="20595" y="13970"/>
                  </a:lnTo>
                  <a:lnTo>
                    <a:pt x="20595" y="12913"/>
                  </a:lnTo>
                  <a:lnTo>
                    <a:pt x="19340" y="12913"/>
                  </a:lnTo>
                  <a:lnTo>
                    <a:pt x="19340" y="13970"/>
                  </a:lnTo>
                  <a:close/>
                </a:path>
                <a:path w="21600" h="21600" extrusionOk="0">
                  <a:moveTo>
                    <a:pt x="19340" y="15378"/>
                  </a:moveTo>
                  <a:lnTo>
                    <a:pt x="20595" y="15378"/>
                  </a:lnTo>
                  <a:lnTo>
                    <a:pt x="20595" y="14322"/>
                  </a:lnTo>
                  <a:lnTo>
                    <a:pt x="19340" y="14322"/>
                  </a:lnTo>
                  <a:lnTo>
                    <a:pt x="19340" y="15378"/>
                  </a:lnTo>
                  <a:close/>
                </a:path>
                <a:path w="21600" h="21600" extrusionOk="0">
                  <a:moveTo>
                    <a:pt x="19340" y="16787"/>
                  </a:moveTo>
                  <a:lnTo>
                    <a:pt x="20595" y="16787"/>
                  </a:lnTo>
                  <a:lnTo>
                    <a:pt x="20595" y="15730"/>
                  </a:lnTo>
                  <a:lnTo>
                    <a:pt x="19340" y="15730"/>
                  </a:lnTo>
                  <a:lnTo>
                    <a:pt x="19340" y="16787"/>
                  </a:lnTo>
                  <a:close/>
                </a:path>
                <a:path w="21600" h="21600" extrusionOk="0">
                  <a:moveTo>
                    <a:pt x="19340" y="18196"/>
                  </a:moveTo>
                  <a:lnTo>
                    <a:pt x="20595" y="18196"/>
                  </a:lnTo>
                  <a:lnTo>
                    <a:pt x="20595" y="17139"/>
                  </a:lnTo>
                  <a:lnTo>
                    <a:pt x="19340" y="17139"/>
                  </a:lnTo>
                  <a:lnTo>
                    <a:pt x="19340" y="18196"/>
                  </a:lnTo>
                  <a:close/>
                </a:path>
                <a:path w="21600" h="21600" extrusionOk="0">
                  <a:moveTo>
                    <a:pt x="19340" y="19604"/>
                  </a:moveTo>
                  <a:lnTo>
                    <a:pt x="20595" y="19604"/>
                  </a:lnTo>
                  <a:lnTo>
                    <a:pt x="20595" y="18548"/>
                  </a:lnTo>
                  <a:lnTo>
                    <a:pt x="19340" y="18548"/>
                  </a:lnTo>
                  <a:lnTo>
                    <a:pt x="19340" y="19604"/>
                  </a:lnTo>
                  <a:close/>
                </a:path>
                <a:path w="21600" h="21600" extrusionOk="0">
                  <a:moveTo>
                    <a:pt x="19340" y="21013"/>
                  </a:moveTo>
                  <a:lnTo>
                    <a:pt x="20595" y="21013"/>
                  </a:lnTo>
                  <a:lnTo>
                    <a:pt x="20595" y="19957"/>
                  </a:lnTo>
                  <a:lnTo>
                    <a:pt x="19340" y="19957"/>
                  </a:lnTo>
                  <a:lnTo>
                    <a:pt x="19340" y="21013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ilm"/>
            <p:cNvSpPr>
              <a:spLocks noEditPoints="1" noChangeArrowheads="1"/>
            </p:cNvSpPr>
            <p:nvPr/>
          </p:nvSpPr>
          <p:spPr bwMode="auto">
            <a:xfrm>
              <a:off x="8452693" y="2733676"/>
              <a:ext cx="163828" cy="268886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4960 w 21600"/>
                <a:gd name="T17" fmla="*/ 8129 h 21600"/>
                <a:gd name="T18" fmla="*/ 17079 w 21600"/>
                <a:gd name="T19" fmla="*/ 1342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lose/>
                </a:path>
                <a:path w="21600" h="21600" extrusionOk="0">
                  <a:moveTo>
                    <a:pt x="3014" y="21600"/>
                  </a:moveTo>
                  <a:lnTo>
                    <a:pt x="3014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3014" y="21600"/>
                  </a:lnTo>
                  <a:close/>
                </a:path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18586" y="0"/>
                  </a:lnTo>
                  <a:lnTo>
                    <a:pt x="18586" y="21600"/>
                  </a:lnTo>
                  <a:lnTo>
                    <a:pt x="21600" y="21600"/>
                  </a:lnTo>
                  <a:close/>
                </a:path>
                <a:path w="21600" h="21600" extrusionOk="0">
                  <a:moveTo>
                    <a:pt x="6028" y="6574"/>
                  </a:moveTo>
                  <a:lnTo>
                    <a:pt x="15572" y="6574"/>
                  </a:lnTo>
                  <a:lnTo>
                    <a:pt x="16074" y="6574"/>
                  </a:lnTo>
                  <a:lnTo>
                    <a:pt x="16326" y="6457"/>
                  </a:lnTo>
                  <a:lnTo>
                    <a:pt x="16577" y="6339"/>
                  </a:lnTo>
                  <a:lnTo>
                    <a:pt x="16828" y="6222"/>
                  </a:lnTo>
                  <a:lnTo>
                    <a:pt x="17079" y="6222"/>
                  </a:lnTo>
                  <a:lnTo>
                    <a:pt x="17330" y="5987"/>
                  </a:lnTo>
                  <a:lnTo>
                    <a:pt x="17330" y="5870"/>
                  </a:lnTo>
                  <a:lnTo>
                    <a:pt x="17581" y="5635"/>
                  </a:lnTo>
                  <a:lnTo>
                    <a:pt x="17581" y="1526"/>
                  </a:lnTo>
                  <a:lnTo>
                    <a:pt x="17330" y="1291"/>
                  </a:lnTo>
                  <a:lnTo>
                    <a:pt x="17330" y="1174"/>
                  </a:lnTo>
                  <a:lnTo>
                    <a:pt x="17079" y="1057"/>
                  </a:lnTo>
                  <a:lnTo>
                    <a:pt x="16828" y="939"/>
                  </a:lnTo>
                  <a:lnTo>
                    <a:pt x="16577" y="822"/>
                  </a:lnTo>
                  <a:lnTo>
                    <a:pt x="16326" y="704"/>
                  </a:lnTo>
                  <a:lnTo>
                    <a:pt x="16074" y="704"/>
                  </a:lnTo>
                  <a:lnTo>
                    <a:pt x="15572" y="587"/>
                  </a:lnTo>
                  <a:lnTo>
                    <a:pt x="6028" y="587"/>
                  </a:lnTo>
                  <a:lnTo>
                    <a:pt x="5526" y="704"/>
                  </a:lnTo>
                  <a:lnTo>
                    <a:pt x="5274" y="704"/>
                  </a:lnTo>
                  <a:lnTo>
                    <a:pt x="5023" y="822"/>
                  </a:lnTo>
                  <a:lnTo>
                    <a:pt x="4772" y="939"/>
                  </a:lnTo>
                  <a:lnTo>
                    <a:pt x="4521" y="1057"/>
                  </a:lnTo>
                  <a:lnTo>
                    <a:pt x="4270" y="1174"/>
                  </a:lnTo>
                  <a:lnTo>
                    <a:pt x="4270" y="1291"/>
                  </a:lnTo>
                  <a:lnTo>
                    <a:pt x="4019" y="1526"/>
                  </a:lnTo>
                  <a:lnTo>
                    <a:pt x="4019" y="5635"/>
                  </a:lnTo>
                  <a:lnTo>
                    <a:pt x="4270" y="5870"/>
                  </a:lnTo>
                  <a:lnTo>
                    <a:pt x="4270" y="5987"/>
                  </a:lnTo>
                  <a:lnTo>
                    <a:pt x="4521" y="6222"/>
                  </a:lnTo>
                  <a:lnTo>
                    <a:pt x="4772" y="6222"/>
                  </a:lnTo>
                  <a:lnTo>
                    <a:pt x="5023" y="6339"/>
                  </a:lnTo>
                  <a:lnTo>
                    <a:pt x="5274" y="6457"/>
                  </a:lnTo>
                  <a:lnTo>
                    <a:pt x="5526" y="6574"/>
                  </a:lnTo>
                  <a:lnTo>
                    <a:pt x="6028" y="6574"/>
                  </a:lnTo>
                  <a:close/>
                </a:path>
                <a:path w="21600" h="21600" extrusionOk="0">
                  <a:moveTo>
                    <a:pt x="6028" y="13617"/>
                  </a:moveTo>
                  <a:lnTo>
                    <a:pt x="15572" y="13617"/>
                  </a:lnTo>
                  <a:lnTo>
                    <a:pt x="16074" y="13617"/>
                  </a:lnTo>
                  <a:lnTo>
                    <a:pt x="16326" y="13617"/>
                  </a:lnTo>
                  <a:lnTo>
                    <a:pt x="16577" y="13500"/>
                  </a:lnTo>
                  <a:lnTo>
                    <a:pt x="16828" y="13383"/>
                  </a:lnTo>
                  <a:lnTo>
                    <a:pt x="17079" y="13265"/>
                  </a:lnTo>
                  <a:lnTo>
                    <a:pt x="17330" y="13148"/>
                  </a:lnTo>
                  <a:lnTo>
                    <a:pt x="17330" y="12913"/>
                  </a:lnTo>
                  <a:lnTo>
                    <a:pt x="17581" y="12796"/>
                  </a:lnTo>
                  <a:lnTo>
                    <a:pt x="17581" y="8687"/>
                  </a:lnTo>
                  <a:lnTo>
                    <a:pt x="17330" y="8452"/>
                  </a:lnTo>
                  <a:lnTo>
                    <a:pt x="17330" y="8335"/>
                  </a:lnTo>
                  <a:lnTo>
                    <a:pt x="17079" y="8217"/>
                  </a:lnTo>
                  <a:lnTo>
                    <a:pt x="16828" y="7983"/>
                  </a:lnTo>
                  <a:lnTo>
                    <a:pt x="16577" y="7983"/>
                  </a:lnTo>
                  <a:lnTo>
                    <a:pt x="16326" y="7865"/>
                  </a:lnTo>
                  <a:lnTo>
                    <a:pt x="16074" y="7865"/>
                  </a:lnTo>
                  <a:lnTo>
                    <a:pt x="15572" y="7748"/>
                  </a:lnTo>
                  <a:lnTo>
                    <a:pt x="6028" y="7748"/>
                  </a:lnTo>
                  <a:lnTo>
                    <a:pt x="5526" y="7865"/>
                  </a:lnTo>
                  <a:lnTo>
                    <a:pt x="5274" y="7865"/>
                  </a:lnTo>
                  <a:lnTo>
                    <a:pt x="5023" y="7983"/>
                  </a:lnTo>
                  <a:lnTo>
                    <a:pt x="4772" y="7983"/>
                  </a:lnTo>
                  <a:lnTo>
                    <a:pt x="4521" y="8217"/>
                  </a:lnTo>
                  <a:lnTo>
                    <a:pt x="4270" y="8335"/>
                  </a:lnTo>
                  <a:lnTo>
                    <a:pt x="4270" y="8452"/>
                  </a:lnTo>
                  <a:lnTo>
                    <a:pt x="4019" y="8687"/>
                  </a:lnTo>
                  <a:lnTo>
                    <a:pt x="4019" y="12796"/>
                  </a:lnTo>
                  <a:lnTo>
                    <a:pt x="4270" y="12913"/>
                  </a:lnTo>
                  <a:lnTo>
                    <a:pt x="4270" y="13148"/>
                  </a:lnTo>
                  <a:lnTo>
                    <a:pt x="4521" y="13265"/>
                  </a:lnTo>
                  <a:lnTo>
                    <a:pt x="4772" y="13383"/>
                  </a:lnTo>
                  <a:lnTo>
                    <a:pt x="5023" y="13500"/>
                  </a:lnTo>
                  <a:lnTo>
                    <a:pt x="5274" y="13617"/>
                  </a:lnTo>
                  <a:lnTo>
                    <a:pt x="5526" y="13617"/>
                  </a:lnTo>
                  <a:lnTo>
                    <a:pt x="6028" y="13617"/>
                  </a:lnTo>
                  <a:close/>
                </a:path>
                <a:path w="21600" h="21600" extrusionOk="0">
                  <a:moveTo>
                    <a:pt x="6028" y="20778"/>
                  </a:moveTo>
                  <a:lnTo>
                    <a:pt x="15572" y="20778"/>
                  </a:lnTo>
                  <a:lnTo>
                    <a:pt x="16074" y="20778"/>
                  </a:lnTo>
                  <a:lnTo>
                    <a:pt x="16326" y="20661"/>
                  </a:lnTo>
                  <a:lnTo>
                    <a:pt x="16577" y="20661"/>
                  </a:lnTo>
                  <a:lnTo>
                    <a:pt x="16828" y="20543"/>
                  </a:lnTo>
                  <a:lnTo>
                    <a:pt x="17079" y="20426"/>
                  </a:lnTo>
                  <a:lnTo>
                    <a:pt x="17330" y="20309"/>
                  </a:lnTo>
                  <a:lnTo>
                    <a:pt x="17330" y="20074"/>
                  </a:lnTo>
                  <a:lnTo>
                    <a:pt x="17581" y="19957"/>
                  </a:lnTo>
                  <a:lnTo>
                    <a:pt x="17581" y="15730"/>
                  </a:lnTo>
                  <a:lnTo>
                    <a:pt x="17330" y="15613"/>
                  </a:lnTo>
                  <a:lnTo>
                    <a:pt x="17330" y="15378"/>
                  </a:lnTo>
                  <a:lnTo>
                    <a:pt x="17079" y="15378"/>
                  </a:lnTo>
                  <a:lnTo>
                    <a:pt x="16828" y="15143"/>
                  </a:lnTo>
                  <a:lnTo>
                    <a:pt x="16577" y="15026"/>
                  </a:lnTo>
                  <a:lnTo>
                    <a:pt x="16326" y="15026"/>
                  </a:lnTo>
                  <a:lnTo>
                    <a:pt x="16074" y="15026"/>
                  </a:lnTo>
                  <a:lnTo>
                    <a:pt x="15572" y="14909"/>
                  </a:lnTo>
                  <a:lnTo>
                    <a:pt x="6028" y="14909"/>
                  </a:lnTo>
                  <a:lnTo>
                    <a:pt x="5526" y="15026"/>
                  </a:lnTo>
                  <a:lnTo>
                    <a:pt x="5274" y="15026"/>
                  </a:lnTo>
                  <a:lnTo>
                    <a:pt x="5023" y="15026"/>
                  </a:lnTo>
                  <a:lnTo>
                    <a:pt x="4772" y="15143"/>
                  </a:lnTo>
                  <a:lnTo>
                    <a:pt x="4521" y="15378"/>
                  </a:lnTo>
                  <a:lnTo>
                    <a:pt x="4270" y="15378"/>
                  </a:lnTo>
                  <a:lnTo>
                    <a:pt x="4270" y="15613"/>
                  </a:lnTo>
                  <a:lnTo>
                    <a:pt x="4019" y="15730"/>
                  </a:lnTo>
                  <a:lnTo>
                    <a:pt x="4019" y="19957"/>
                  </a:lnTo>
                  <a:lnTo>
                    <a:pt x="4270" y="20074"/>
                  </a:lnTo>
                  <a:lnTo>
                    <a:pt x="4270" y="20309"/>
                  </a:lnTo>
                  <a:lnTo>
                    <a:pt x="4521" y="20426"/>
                  </a:lnTo>
                  <a:lnTo>
                    <a:pt x="4772" y="20543"/>
                  </a:lnTo>
                  <a:lnTo>
                    <a:pt x="5023" y="20661"/>
                  </a:lnTo>
                  <a:lnTo>
                    <a:pt x="5274" y="20661"/>
                  </a:lnTo>
                  <a:lnTo>
                    <a:pt x="5526" y="20778"/>
                  </a:lnTo>
                  <a:lnTo>
                    <a:pt x="6028" y="20778"/>
                  </a:lnTo>
                  <a:close/>
                </a:path>
                <a:path w="21600" h="21600" extrusionOk="0">
                  <a:moveTo>
                    <a:pt x="753" y="1291"/>
                  </a:moveTo>
                  <a:lnTo>
                    <a:pt x="2260" y="1291"/>
                  </a:lnTo>
                  <a:lnTo>
                    <a:pt x="2260" y="235"/>
                  </a:lnTo>
                  <a:lnTo>
                    <a:pt x="753" y="235"/>
                  </a:lnTo>
                  <a:lnTo>
                    <a:pt x="753" y="1291"/>
                  </a:lnTo>
                  <a:close/>
                </a:path>
                <a:path w="21600" h="21600" extrusionOk="0">
                  <a:moveTo>
                    <a:pt x="753" y="2700"/>
                  </a:moveTo>
                  <a:lnTo>
                    <a:pt x="2260" y="2700"/>
                  </a:lnTo>
                  <a:lnTo>
                    <a:pt x="2260" y="1643"/>
                  </a:lnTo>
                  <a:lnTo>
                    <a:pt x="753" y="1643"/>
                  </a:lnTo>
                  <a:lnTo>
                    <a:pt x="753" y="2700"/>
                  </a:lnTo>
                  <a:close/>
                </a:path>
                <a:path w="21600" h="21600" extrusionOk="0">
                  <a:moveTo>
                    <a:pt x="753" y="4109"/>
                  </a:moveTo>
                  <a:lnTo>
                    <a:pt x="2260" y="4109"/>
                  </a:lnTo>
                  <a:lnTo>
                    <a:pt x="2260" y="3052"/>
                  </a:lnTo>
                  <a:lnTo>
                    <a:pt x="753" y="3052"/>
                  </a:lnTo>
                  <a:lnTo>
                    <a:pt x="753" y="4109"/>
                  </a:lnTo>
                  <a:close/>
                </a:path>
                <a:path w="21600" h="21600" extrusionOk="0">
                  <a:moveTo>
                    <a:pt x="753" y="5517"/>
                  </a:moveTo>
                  <a:lnTo>
                    <a:pt x="2260" y="5517"/>
                  </a:lnTo>
                  <a:lnTo>
                    <a:pt x="2260" y="4461"/>
                  </a:lnTo>
                  <a:lnTo>
                    <a:pt x="753" y="4461"/>
                  </a:lnTo>
                  <a:lnTo>
                    <a:pt x="753" y="5517"/>
                  </a:lnTo>
                  <a:close/>
                </a:path>
                <a:path w="21600" h="21600" extrusionOk="0">
                  <a:moveTo>
                    <a:pt x="753" y="6926"/>
                  </a:moveTo>
                  <a:lnTo>
                    <a:pt x="2260" y="6926"/>
                  </a:lnTo>
                  <a:lnTo>
                    <a:pt x="2260" y="5870"/>
                  </a:lnTo>
                  <a:lnTo>
                    <a:pt x="753" y="5870"/>
                  </a:lnTo>
                  <a:lnTo>
                    <a:pt x="753" y="6926"/>
                  </a:lnTo>
                  <a:close/>
                </a:path>
                <a:path w="21600" h="21600" extrusionOk="0">
                  <a:moveTo>
                    <a:pt x="753" y="8335"/>
                  </a:moveTo>
                  <a:lnTo>
                    <a:pt x="2260" y="8335"/>
                  </a:lnTo>
                  <a:lnTo>
                    <a:pt x="2260" y="7278"/>
                  </a:lnTo>
                  <a:lnTo>
                    <a:pt x="753" y="7278"/>
                  </a:lnTo>
                  <a:lnTo>
                    <a:pt x="753" y="8335"/>
                  </a:lnTo>
                  <a:close/>
                </a:path>
                <a:path w="21600" h="21600" extrusionOk="0">
                  <a:moveTo>
                    <a:pt x="753" y="9743"/>
                  </a:moveTo>
                  <a:lnTo>
                    <a:pt x="2260" y="9743"/>
                  </a:lnTo>
                  <a:lnTo>
                    <a:pt x="2260" y="8687"/>
                  </a:lnTo>
                  <a:lnTo>
                    <a:pt x="753" y="8687"/>
                  </a:lnTo>
                  <a:lnTo>
                    <a:pt x="753" y="9743"/>
                  </a:lnTo>
                  <a:close/>
                </a:path>
                <a:path w="21600" h="21600" extrusionOk="0">
                  <a:moveTo>
                    <a:pt x="753" y="11152"/>
                  </a:moveTo>
                  <a:lnTo>
                    <a:pt x="2260" y="11152"/>
                  </a:lnTo>
                  <a:lnTo>
                    <a:pt x="2260" y="10096"/>
                  </a:lnTo>
                  <a:lnTo>
                    <a:pt x="753" y="10096"/>
                  </a:lnTo>
                  <a:lnTo>
                    <a:pt x="753" y="11152"/>
                  </a:lnTo>
                  <a:close/>
                </a:path>
                <a:path w="21600" h="21600" extrusionOk="0">
                  <a:moveTo>
                    <a:pt x="753" y="12561"/>
                  </a:moveTo>
                  <a:lnTo>
                    <a:pt x="2260" y="12561"/>
                  </a:lnTo>
                  <a:lnTo>
                    <a:pt x="2260" y="11504"/>
                  </a:lnTo>
                  <a:lnTo>
                    <a:pt x="753" y="11504"/>
                  </a:lnTo>
                  <a:lnTo>
                    <a:pt x="753" y="12561"/>
                  </a:lnTo>
                  <a:close/>
                </a:path>
                <a:path w="21600" h="21600" extrusionOk="0">
                  <a:moveTo>
                    <a:pt x="753" y="13970"/>
                  </a:moveTo>
                  <a:lnTo>
                    <a:pt x="2260" y="13970"/>
                  </a:lnTo>
                  <a:lnTo>
                    <a:pt x="2260" y="12913"/>
                  </a:lnTo>
                  <a:lnTo>
                    <a:pt x="753" y="12913"/>
                  </a:lnTo>
                  <a:lnTo>
                    <a:pt x="753" y="13970"/>
                  </a:lnTo>
                  <a:close/>
                </a:path>
                <a:path w="21600" h="21600" extrusionOk="0">
                  <a:moveTo>
                    <a:pt x="753" y="15378"/>
                  </a:moveTo>
                  <a:lnTo>
                    <a:pt x="2260" y="15378"/>
                  </a:lnTo>
                  <a:lnTo>
                    <a:pt x="2260" y="14322"/>
                  </a:lnTo>
                  <a:lnTo>
                    <a:pt x="753" y="14322"/>
                  </a:lnTo>
                  <a:lnTo>
                    <a:pt x="753" y="15378"/>
                  </a:lnTo>
                  <a:close/>
                </a:path>
                <a:path w="21600" h="21600" extrusionOk="0">
                  <a:moveTo>
                    <a:pt x="753" y="16787"/>
                  </a:moveTo>
                  <a:lnTo>
                    <a:pt x="2260" y="16787"/>
                  </a:lnTo>
                  <a:lnTo>
                    <a:pt x="2260" y="15730"/>
                  </a:lnTo>
                  <a:lnTo>
                    <a:pt x="753" y="15730"/>
                  </a:lnTo>
                  <a:lnTo>
                    <a:pt x="753" y="16787"/>
                  </a:lnTo>
                  <a:close/>
                </a:path>
                <a:path w="21600" h="21600" extrusionOk="0">
                  <a:moveTo>
                    <a:pt x="753" y="18196"/>
                  </a:moveTo>
                  <a:lnTo>
                    <a:pt x="2260" y="18196"/>
                  </a:lnTo>
                  <a:lnTo>
                    <a:pt x="2260" y="17139"/>
                  </a:lnTo>
                  <a:lnTo>
                    <a:pt x="753" y="17139"/>
                  </a:lnTo>
                  <a:lnTo>
                    <a:pt x="753" y="18196"/>
                  </a:lnTo>
                  <a:close/>
                </a:path>
                <a:path w="21600" h="21600" extrusionOk="0">
                  <a:moveTo>
                    <a:pt x="753" y="19604"/>
                  </a:moveTo>
                  <a:lnTo>
                    <a:pt x="2260" y="19604"/>
                  </a:lnTo>
                  <a:lnTo>
                    <a:pt x="2260" y="18548"/>
                  </a:lnTo>
                  <a:lnTo>
                    <a:pt x="753" y="18548"/>
                  </a:lnTo>
                  <a:lnTo>
                    <a:pt x="753" y="19604"/>
                  </a:lnTo>
                  <a:close/>
                </a:path>
                <a:path w="21600" h="21600" extrusionOk="0">
                  <a:moveTo>
                    <a:pt x="753" y="21013"/>
                  </a:moveTo>
                  <a:lnTo>
                    <a:pt x="2260" y="21013"/>
                  </a:lnTo>
                  <a:lnTo>
                    <a:pt x="2260" y="19957"/>
                  </a:lnTo>
                  <a:lnTo>
                    <a:pt x="753" y="19957"/>
                  </a:lnTo>
                  <a:lnTo>
                    <a:pt x="753" y="21013"/>
                  </a:lnTo>
                  <a:close/>
                </a:path>
                <a:path w="21600" h="21600" extrusionOk="0">
                  <a:moveTo>
                    <a:pt x="19340" y="1409"/>
                  </a:moveTo>
                  <a:lnTo>
                    <a:pt x="20595" y="1409"/>
                  </a:lnTo>
                  <a:lnTo>
                    <a:pt x="20595" y="352"/>
                  </a:lnTo>
                  <a:lnTo>
                    <a:pt x="19340" y="352"/>
                  </a:lnTo>
                  <a:lnTo>
                    <a:pt x="19340" y="1409"/>
                  </a:lnTo>
                  <a:close/>
                </a:path>
                <a:path w="21600" h="21600" extrusionOk="0">
                  <a:moveTo>
                    <a:pt x="19340" y="2700"/>
                  </a:moveTo>
                  <a:lnTo>
                    <a:pt x="20595" y="2700"/>
                  </a:lnTo>
                  <a:lnTo>
                    <a:pt x="20595" y="1643"/>
                  </a:lnTo>
                  <a:lnTo>
                    <a:pt x="19340" y="1643"/>
                  </a:lnTo>
                  <a:lnTo>
                    <a:pt x="19340" y="2700"/>
                  </a:lnTo>
                  <a:close/>
                </a:path>
                <a:path w="21600" h="21600" extrusionOk="0">
                  <a:moveTo>
                    <a:pt x="19340" y="4109"/>
                  </a:moveTo>
                  <a:lnTo>
                    <a:pt x="20595" y="4109"/>
                  </a:lnTo>
                  <a:lnTo>
                    <a:pt x="20595" y="3052"/>
                  </a:lnTo>
                  <a:lnTo>
                    <a:pt x="19340" y="3052"/>
                  </a:lnTo>
                  <a:lnTo>
                    <a:pt x="19340" y="4109"/>
                  </a:lnTo>
                  <a:close/>
                </a:path>
                <a:path w="21600" h="21600" extrusionOk="0">
                  <a:moveTo>
                    <a:pt x="19340" y="5517"/>
                  </a:moveTo>
                  <a:lnTo>
                    <a:pt x="20595" y="5517"/>
                  </a:lnTo>
                  <a:lnTo>
                    <a:pt x="20595" y="4461"/>
                  </a:lnTo>
                  <a:lnTo>
                    <a:pt x="19340" y="4461"/>
                  </a:lnTo>
                  <a:lnTo>
                    <a:pt x="19340" y="5517"/>
                  </a:lnTo>
                  <a:close/>
                </a:path>
                <a:path w="21600" h="21600" extrusionOk="0">
                  <a:moveTo>
                    <a:pt x="19340" y="6926"/>
                  </a:moveTo>
                  <a:lnTo>
                    <a:pt x="20595" y="6926"/>
                  </a:lnTo>
                  <a:lnTo>
                    <a:pt x="20595" y="5870"/>
                  </a:lnTo>
                  <a:lnTo>
                    <a:pt x="19340" y="5870"/>
                  </a:lnTo>
                  <a:lnTo>
                    <a:pt x="19340" y="6926"/>
                  </a:lnTo>
                  <a:close/>
                </a:path>
                <a:path w="21600" h="21600" extrusionOk="0">
                  <a:moveTo>
                    <a:pt x="19340" y="8335"/>
                  </a:moveTo>
                  <a:lnTo>
                    <a:pt x="20595" y="8335"/>
                  </a:lnTo>
                  <a:lnTo>
                    <a:pt x="20595" y="7278"/>
                  </a:lnTo>
                  <a:lnTo>
                    <a:pt x="19340" y="7278"/>
                  </a:lnTo>
                  <a:lnTo>
                    <a:pt x="19340" y="8335"/>
                  </a:lnTo>
                  <a:close/>
                </a:path>
                <a:path w="21600" h="21600" extrusionOk="0">
                  <a:moveTo>
                    <a:pt x="19340" y="9743"/>
                  </a:moveTo>
                  <a:lnTo>
                    <a:pt x="20595" y="9743"/>
                  </a:lnTo>
                  <a:lnTo>
                    <a:pt x="20595" y="8687"/>
                  </a:lnTo>
                  <a:lnTo>
                    <a:pt x="19340" y="8687"/>
                  </a:lnTo>
                  <a:lnTo>
                    <a:pt x="19340" y="9743"/>
                  </a:lnTo>
                  <a:close/>
                </a:path>
                <a:path w="21600" h="21600" extrusionOk="0">
                  <a:moveTo>
                    <a:pt x="19340" y="11152"/>
                  </a:moveTo>
                  <a:lnTo>
                    <a:pt x="20595" y="11152"/>
                  </a:lnTo>
                  <a:lnTo>
                    <a:pt x="20595" y="10096"/>
                  </a:lnTo>
                  <a:lnTo>
                    <a:pt x="19340" y="10096"/>
                  </a:lnTo>
                  <a:lnTo>
                    <a:pt x="19340" y="11152"/>
                  </a:lnTo>
                  <a:close/>
                </a:path>
                <a:path w="21600" h="21600" extrusionOk="0">
                  <a:moveTo>
                    <a:pt x="19340" y="12561"/>
                  </a:moveTo>
                  <a:lnTo>
                    <a:pt x="20595" y="12561"/>
                  </a:lnTo>
                  <a:lnTo>
                    <a:pt x="20595" y="11504"/>
                  </a:lnTo>
                  <a:lnTo>
                    <a:pt x="19340" y="11504"/>
                  </a:lnTo>
                  <a:lnTo>
                    <a:pt x="19340" y="12561"/>
                  </a:lnTo>
                  <a:close/>
                </a:path>
                <a:path w="21600" h="21600" extrusionOk="0">
                  <a:moveTo>
                    <a:pt x="19340" y="13970"/>
                  </a:moveTo>
                  <a:lnTo>
                    <a:pt x="20595" y="13970"/>
                  </a:lnTo>
                  <a:lnTo>
                    <a:pt x="20595" y="12913"/>
                  </a:lnTo>
                  <a:lnTo>
                    <a:pt x="19340" y="12913"/>
                  </a:lnTo>
                  <a:lnTo>
                    <a:pt x="19340" y="13970"/>
                  </a:lnTo>
                  <a:close/>
                </a:path>
                <a:path w="21600" h="21600" extrusionOk="0">
                  <a:moveTo>
                    <a:pt x="19340" y="15378"/>
                  </a:moveTo>
                  <a:lnTo>
                    <a:pt x="20595" y="15378"/>
                  </a:lnTo>
                  <a:lnTo>
                    <a:pt x="20595" y="14322"/>
                  </a:lnTo>
                  <a:lnTo>
                    <a:pt x="19340" y="14322"/>
                  </a:lnTo>
                  <a:lnTo>
                    <a:pt x="19340" y="15378"/>
                  </a:lnTo>
                  <a:close/>
                </a:path>
                <a:path w="21600" h="21600" extrusionOk="0">
                  <a:moveTo>
                    <a:pt x="19340" y="16787"/>
                  </a:moveTo>
                  <a:lnTo>
                    <a:pt x="20595" y="16787"/>
                  </a:lnTo>
                  <a:lnTo>
                    <a:pt x="20595" y="15730"/>
                  </a:lnTo>
                  <a:lnTo>
                    <a:pt x="19340" y="15730"/>
                  </a:lnTo>
                  <a:lnTo>
                    <a:pt x="19340" y="16787"/>
                  </a:lnTo>
                  <a:close/>
                </a:path>
                <a:path w="21600" h="21600" extrusionOk="0">
                  <a:moveTo>
                    <a:pt x="19340" y="18196"/>
                  </a:moveTo>
                  <a:lnTo>
                    <a:pt x="20595" y="18196"/>
                  </a:lnTo>
                  <a:lnTo>
                    <a:pt x="20595" y="17139"/>
                  </a:lnTo>
                  <a:lnTo>
                    <a:pt x="19340" y="17139"/>
                  </a:lnTo>
                  <a:lnTo>
                    <a:pt x="19340" y="18196"/>
                  </a:lnTo>
                  <a:close/>
                </a:path>
                <a:path w="21600" h="21600" extrusionOk="0">
                  <a:moveTo>
                    <a:pt x="19340" y="19604"/>
                  </a:moveTo>
                  <a:lnTo>
                    <a:pt x="20595" y="19604"/>
                  </a:lnTo>
                  <a:lnTo>
                    <a:pt x="20595" y="18548"/>
                  </a:lnTo>
                  <a:lnTo>
                    <a:pt x="19340" y="18548"/>
                  </a:lnTo>
                  <a:lnTo>
                    <a:pt x="19340" y="19604"/>
                  </a:lnTo>
                  <a:close/>
                </a:path>
                <a:path w="21600" h="21600" extrusionOk="0">
                  <a:moveTo>
                    <a:pt x="19340" y="21013"/>
                  </a:moveTo>
                  <a:lnTo>
                    <a:pt x="20595" y="21013"/>
                  </a:lnTo>
                  <a:lnTo>
                    <a:pt x="20595" y="19957"/>
                  </a:lnTo>
                  <a:lnTo>
                    <a:pt x="19340" y="19957"/>
                  </a:lnTo>
                  <a:lnTo>
                    <a:pt x="19340" y="2101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6" name="Picture 9"/>
            <p:cNvPicPr>
              <a:picLocks noChangeArrowheads="1"/>
            </p:cNvPicPr>
            <p:nvPr/>
          </p:nvPicPr>
          <p:blipFill>
            <a:blip r:embed="rId5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829" y="4024067"/>
              <a:ext cx="269372" cy="386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56" descr="Yigang_Peng.jpg"/>
            <p:cNvPicPr>
              <a:picLocks noChangeAspect="1"/>
            </p:cNvPicPr>
            <p:nvPr/>
          </p:nvPicPr>
          <p:blipFill>
            <a:blip r:embed="rId5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358435" y="3520977"/>
              <a:ext cx="284399" cy="414461"/>
            </a:xfrm>
            <a:prstGeom prst="rect">
              <a:avLst/>
            </a:prstGeom>
          </p:spPr>
        </p:pic>
        <p:pic>
          <p:nvPicPr>
            <p:cNvPr id="58" name="Picture 57" descr="Lin%20Zhouchen.jpg"/>
            <p:cNvPicPr>
              <a:picLocks noChangeAspect="1"/>
            </p:cNvPicPr>
            <p:nvPr/>
          </p:nvPicPr>
          <p:blipFill>
            <a:blip r:embed="rId5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7129" y="3095882"/>
              <a:ext cx="283633" cy="383847"/>
            </a:xfrm>
            <a:prstGeom prst="rect">
              <a:avLst/>
            </a:prstGeom>
          </p:spPr>
        </p:pic>
        <p:sp>
          <p:nvSpPr>
            <p:cNvPr id="59" name="5-Point Star 58"/>
            <p:cNvSpPr/>
            <p:nvPr/>
          </p:nvSpPr>
          <p:spPr bwMode="auto">
            <a:xfrm>
              <a:off x="6915825" y="3176547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0" name="5-Point Star 59"/>
            <p:cNvSpPr/>
            <p:nvPr/>
          </p:nvSpPr>
          <p:spPr bwMode="auto">
            <a:xfrm>
              <a:off x="7399509" y="3176547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1" name="5-Point Star 60"/>
            <p:cNvSpPr/>
            <p:nvPr/>
          </p:nvSpPr>
          <p:spPr bwMode="auto">
            <a:xfrm>
              <a:off x="7469722" y="3216089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2" name="5-Point Star 61"/>
            <p:cNvSpPr/>
            <p:nvPr/>
          </p:nvSpPr>
          <p:spPr bwMode="auto">
            <a:xfrm>
              <a:off x="8429289" y="3184455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3" name="5-Point Star 62"/>
            <p:cNvSpPr/>
            <p:nvPr/>
          </p:nvSpPr>
          <p:spPr bwMode="auto">
            <a:xfrm>
              <a:off x="8499501" y="3223997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4" name="5-Point Star 63"/>
            <p:cNvSpPr/>
            <p:nvPr/>
          </p:nvSpPr>
          <p:spPr bwMode="auto">
            <a:xfrm>
              <a:off x="6876819" y="4070199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5" name="5-Point Star 64"/>
            <p:cNvSpPr/>
            <p:nvPr/>
          </p:nvSpPr>
          <p:spPr bwMode="auto">
            <a:xfrm>
              <a:off x="6947031" y="4109741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6" name="5-Point Star 65"/>
            <p:cNvSpPr/>
            <p:nvPr/>
          </p:nvSpPr>
          <p:spPr bwMode="auto">
            <a:xfrm>
              <a:off x="8468295" y="4101832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7" name="5-Point Star 66"/>
            <p:cNvSpPr/>
            <p:nvPr/>
          </p:nvSpPr>
          <p:spPr bwMode="auto">
            <a:xfrm>
              <a:off x="7001640" y="4141375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8" name="5-Point Star 67"/>
            <p:cNvSpPr/>
            <p:nvPr/>
          </p:nvSpPr>
          <p:spPr bwMode="auto">
            <a:xfrm>
              <a:off x="7969009" y="4101832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69" name="5-Point Star 68"/>
            <p:cNvSpPr/>
            <p:nvPr/>
          </p:nvSpPr>
          <p:spPr bwMode="auto">
            <a:xfrm>
              <a:off x="6853415" y="3643144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70" name="5-Point Star 69"/>
            <p:cNvSpPr/>
            <p:nvPr/>
          </p:nvSpPr>
          <p:spPr bwMode="auto">
            <a:xfrm>
              <a:off x="6923627" y="3682686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71" name="5-Point Star 70"/>
            <p:cNvSpPr/>
            <p:nvPr/>
          </p:nvSpPr>
          <p:spPr bwMode="auto">
            <a:xfrm>
              <a:off x="6978236" y="3714320"/>
              <a:ext cx="139674" cy="149423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819249" y="3584720"/>
              <a:ext cx="688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solidFill>
                    <a:srgbClr val="000000"/>
                  </a:solidFill>
                </a:rPr>
                <a:t>??</a:t>
              </a:r>
              <a:endParaRPr lang="en-US" sz="1400" i="1" dirty="0"/>
            </a:p>
          </p:txBody>
        </p:sp>
      </p:grpSp>
      <p:sp>
        <p:nvSpPr>
          <p:cNvPr id="126" name="Rectangle 125"/>
          <p:cNvSpPr/>
          <p:nvPr/>
        </p:nvSpPr>
        <p:spPr>
          <a:xfrm>
            <a:off x="235860" y="2661950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Images</a:t>
            </a:r>
            <a:endParaRPr lang="en-US" sz="2000" b="1" dirty="0"/>
          </a:p>
        </p:txBody>
      </p:sp>
      <p:sp>
        <p:nvSpPr>
          <p:cNvPr id="127" name="Rectangle 126"/>
          <p:cNvSpPr/>
          <p:nvPr/>
        </p:nvSpPr>
        <p:spPr>
          <a:xfrm>
            <a:off x="2070331" y="3269799"/>
            <a:ext cx="1159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Videos</a:t>
            </a:r>
            <a:endParaRPr lang="en-US" sz="2000" b="1" dirty="0"/>
          </a:p>
        </p:txBody>
      </p:sp>
      <p:sp>
        <p:nvSpPr>
          <p:cNvPr id="133" name="Rectangle 132"/>
          <p:cNvSpPr/>
          <p:nvPr/>
        </p:nvSpPr>
        <p:spPr>
          <a:xfrm>
            <a:off x="359685" y="3300125"/>
            <a:ext cx="168456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Compression</a:t>
            </a:r>
          </a:p>
          <a:p>
            <a:r>
              <a:rPr lang="en-US" sz="1600" i="1" dirty="0">
                <a:solidFill>
                  <a:srgbClr val="000000"/>
                </a:solidFill>
              </a:rPr>
              <a:t>De-noising</a:t>
            </a:r>
          </a:p>
          <a:p>
            <a:r>
              <a:rPr lang="en-US" sz="1600" i="1" dirty="0">
                <a:solidFill>
                  <a:srgbClr val="000000"/>
                </a:solidFill>
              </a:rPr>
              <a:t>Super-resolution</a:t>
            </a:r>
          </a:p>
          <a:p>
            <a:r>
              <a:rPr lang="en-US" sz="1600" i="1" dirty="0">
                <a:solidFill>
                  <a:srgbClr val="000000"/>
                </a:solidFill>
              </a:rPr>
              <a:t>Recognition…</a:t>
            </a:r>
          </a:p>
        </p:txBody>
      </p:sp>
      <p:pic>
        <p:nvPicPr>
          <p:cNvPr id="129" name="Picture 12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5400000">
            <a:off x="669969" y="3095239"/>
            <a:ext cx="256500" cy="179704"/>
          </a:xfrm>
          <a:prstGeom prst="rect">
            <a:avLst/>
          </a:prstGeom>
          <a:noFill/>
          <a:ln/>
          <a:effectLst/>
        </p:spPr>
      </p:pic>
      <p:sp>
        <p:nvSpPr>
          <p:cNvPr id="130" name="Rectangle 129"/>
          <p:cNvSpPr/>
          <p:nvPr/>
        </p:nvSpPr>
        <p:spPr>
          <a:xfrm>
            <a:off x="2220237" y="3904283"/>
            <a:ext cx="1492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Streaming</a:t>
            </a:r>
          </a:p>
          <a:p>
            <a:r>
              <a:rPr lang="en-US" sz="1600" i="1" dirty="0">
                <a:solidFill>
                  <a:srgbClr val="000000"/>
                </a:solidFill>
              </a:rPr>
              <a:t>Tracking</a:t>
            </a:r>
          </a:p>
          <a:p>
            <a:r>
              <a:rPr lang="en-US" sz="1600" i="1" dirty="0">
                <a:solidFill>
                  <a:srgbClr val="000000"/>
                </a:solidFill>
              </a:rPr>
              <a:t>Stabilization…</a:t>
            </a:r>
          </a:p>
        </p:txBody>
      </p:sp>
      <p:pic>
        <p:nvPicPr>
          <p:cNvPr id="131" name="Picture 130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5400000">
            <a:off x="2530521" y="3699397"/>
            <a:ext cx="256500" cy="179704"/>
          </a:xfrm>
          <a:prstGeom prst="rect">
            <a:avLst/>
          </a:prstGeom>
          <a:noFill/>
          <a:ln/>
          <a:effectLst/>
        </p:spPr>
      </p:pic>
      <p:sp>
        <p:nvSpPr>
          <p:cNvPr id="124" name="Rectangle 123"/>
          <p:cNvSpPr/>
          <p:nvPr/>
        </p:nvSpPr>
        <p:spPr>
          <a:xfrm>
            <a:off x="4113774" y="3623001"/>
            <a:ext cx="1353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User data</a:t>
            </a:r>
            <a:endParaRPr lang="en-US" sz="2000" b="1" dirty="0"/>
          </a:p>
        </p:txBody>
      </p:sp>
      <p:sp>
        <p:nvSpPr>
          <p:cNvPr id="125" name="Rectangle 124"/>
          <p:cNvSpPr/>
          <p:nvPr/>
        </p:nvSpPr>
        <p:spPr>
          <a:xfrm>
            <a:off x="4315913" y="4250882"/>
            <a:ext cx="23022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Clustering</a:t>
            </a:r>
          </a:p>
          <a:p>
            <a:r>
              <a:rPr lang="en-US" sz="1600" i="1" dirty="0">
                <a:solidFill>
                  <a:srgbClr val="000000"/>
                </a:solidFill>
              </a:rPr>
              <a:t>Classification</a:t>
            </a:r>
          </a:p>
          <a:p>
            <a:r>
              <a:rPr lang="en-US" sz="1600" i="1" dirty="0">
                <a:solidFill>
                  <a:srgbClr val="000000"/>
                </a:solidFill>
              </a:rPr>
              <a:t>Collaborative filtering…</a:t>
            </a:r>
          </a:p>
        </p:txBody>
      </p:sp>
      <p:pic>
        <p:nvPicPr>
          <p:cNvPr id="132" name="Picture 131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5400000">
            <a:off x="4597169" y="4002454"/>
            <a:ext cx="256500" cy="179704"/>
          </a:xfrm>
          <a:prstGeom prst="rect">
            <a:avLst/>
          </a:prstGeom>
          <a:noFill/>
          <a:ln/>
          <a:effectLst/>
        </p:spPr>
      </p:pic>
      <p:sp>
        <p:nvSpPr>
          <p:cNvPr id="134" name="Rectangle 133"/>
          <p:cNvSpPr/>
          <p:nvPr/>
        </p:nvSpPr>
        <p:spPr>
          <a:xfrm>
            <a:off x="619126" y="5616064"/>
            <a:ext cx="77412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000000"/>
                </a:solidFill>
              </a:rPr>
              <a:t>How to extract </a:t>
            </a:r>
            <a:r>
              <a:rPr lang="en-US" sz="2000" b="1" i="1" dirty="0">
                <a:solidFill>
                  <a:srgbClr val="C00000"/>
                </a:solidFill>
              </a:rPr>
              <a:t>low-dim structures </a:t>
            </a:r>
            <a:r>
              <a:rPr lang="en-US" sz="2000" b="1" i="1" dirty="0">
                <a:solidFill>
                  <a:srgbClr val="000000"/>
                </a:solidFill>
              </a:rPr>
              <a:t>from such </a:t>
            </a:r>
            <a:r>
              <a:rPr lang="en-US" sz="2000" b="1" i="1" dirty="0">
                <a:solidFill>
                  <a:srgbClr val="C00000"/>
                </a:solidFill>
              </a:rPr>
              <a:t>high-dim data? 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791654" y="2991674"/>
            <a:ext cx="1398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600" b="1" i="1" dirty="0">
                <a:solidFill>
                  <a:srgbClr val="C00000"/>
                </a:solidFill>
              </a:rPr>
              <a:t>1M pixels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2678572" y="3594940"/>
            <a:ext cx="14302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600" b="1" i="1" dirty="0">
                <a:solidFill>
                  <a:srgbClr val="C00000"/>
                </a:solidFill>
              </a:rPr>
              <a:t>1B voxels</a:t>
            </a:r>
          </a:p>
        </p:txBody>
      </p:sp>
      <p:pic>
        <p:nvPicPr>
          <p:cNvPr id="122" name="Picture 121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39622" y="2280587"/>
            <a:ext cx="2478063" cy="1661116"/>
          </a:xfrm>
          <a:prstGeom prst="rect">
            <a:avLst/>
          </a:prstGeom>
          <a:solidFill>
            <a:schemeClr val="tx1"/>
          </a:solidFill>
          <a:ln/>
          <a:effectLst/>
        </p:spPr>
      </p:pic>
      <p:sp>
        <p:nvSpPr>
          <p:cNvPr id="128" name="Rectangle 127"/>
          <p:cNvSpPr/>
          <p:nvPr/>
        </p:nvSpPr>
        <p:spPr>
          <a:xfrm>
            <a:off x="6329381" y="3981870"/>
            <a:ext cx="13197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Web data</a:t>
            </a:r>
            <a:endParaRPr lang="en-US" sz="2000" b="1" dirty="0"/>
          </a:p>
        </p:txBody>
      </p:sp>
      <p:sp>
        <p:nvSpPr>
          <p:cNvPr id="135" name="Rectangle 134"/>
          <p:cNvSpPr/>
          <p:nvPr/>
        </p:nvSpPr>
        <p:spPr>
          <a:xfrm>
            <a:off x="6622161" y="4600995"/>
            <a:ext cx="10390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Indexing </a:t>
            </a:r>
          </a:p>
          <a:p>
            <a:r>
              <a:rPr lang="en-US" sz="1600" i="1" dirty="0">
                <a:solidFill>
                  <a:srgbClr val="000000"/>
                </a:solidFill>
              </a:rPr>
              <a:t>Ranking </a:t>
            </a:r>
          </a:p>
          <a:p>
            <a:r>
              <a:rPr lang="en-US" sz="1600" i="1" dirty="0">
                <a:solidFill>
                  <a:srgbClr val="000000"/>
                </a:solidFill>
              </a:rPr>
              <a:t>Search…</a:t>
            </a:r>
          </a:p>
        </p:txBody>
      </p:sp>
      <p:pic>
        <p:nvPicPr>
          <p:cNvPr id="136" name="Picture 135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5400000">
            <a:off x="6932445" y="4396109"/>
            <a:ext cx="256500" cy="179704"/>
          </a:xfrm>
          <a:prstGeom prst="rect">
            <a:avLst/>
          </a:prstGeom>
          <a:noFill/>
          <a:ln/>
          <a:effectLst/>
        </p:spPr>
      </p:pic>
      <p:sp>
        <p:nvSpPr>
          <p:cNvPr id="139" name="Rectangle 138"/>
          <p:cNvSpPr/>
          <p:nvPr/>
        </p:nvSpPr>
        <p:spPr>
          <a:xfrm>
            <a:off x="7090239" y="4310709"/>
            <a:ext cx="2010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600" b="1" i="1" dirty="0">
                <a:solidFill>
                  <a:srgbClr val="C00000"/>
                </a:solidFill>
              </a:rPr>
              <a:t>100B webpages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4745043" y="3936366"/>
            <a:ext cx="1338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600" b="1" i="1" dirty="0">
                <a:solidFill>
                  <a:srgbClr val="C00000"/>
                </a:solidFill>
              </a:rPr>
              <a:t>1B users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8777" y="68439"/>
            <a:ext cx="9045224" cy="485422"/>
          </a:xfrm>
        </p:spPr>
        <p:txBody>
          <a:bodyPr/>
          <a:lstStyle/>
          <a:p>
            <a:r>
              <a:rPr lang="en-US" altLang="zh-CN" dirty="0"/>
              <a:t>CONTEXT – Data increasingly massive, high-dimensional…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1145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mayi\Desktop\CHIP\Illustration-Plots\data_matrix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88" y="2660686"/>
            <a:ext cx="2509824" cy="24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mayi\Desktop\CHIP\Illustration-Plots\error_matrix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8413" y="2660686"/>
            <a:ext cx="2523012" cy="24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mayi\Desktop\CHIP\Illustration-Plots\low_rank_matrix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9014" y="2666880"/>
            <a:ext cx="2516550" cy="24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63620" y="2367554"/>
            <a:ext cx="262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compressive samples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10494" y="2403510"/>
            <a:ext cx="207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Low-rank Structures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12021" y="2389222"/>
            <a:ext cx="202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Sparse Structures</a:t>
            </a:r>
          </a:p>
        </p:txBody>
      </p:sp>
      <p:sp>
        <p:nvSpPr>
          <p:cNvPr id="34" name="Plus 33"/>
          <p:cNvSpPr/>
          <p:nvPr/>
        </p:nvSpPr>
        <p:spPr>
          <a:xfrm>
            <a:off x="6038851" y="3624145"/>
            <a:ext cx="378943" cy="389367"/>
          </a:xfrm>
          <a:prstGeom prst="mathPlus">
            <a:avLst>
              <a:gd name="adj1" fmla="val 7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 bwMode="auto">
          <a:xfrm>
            <a:off x="2790812" y="3595569"/>
            <a:ext cx="738202" cy="38936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4997" y="1176338"/>
            <a:ext cx="7813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0000"/>
                </a:solidFill>
              </a:rPr>
              <a:t>Recover low-dimensional structures from a fraction of missing</a:t>
            </a:r>
          </a:p>
          <a:p>
            <a:r>
              <a:rPr lang="en-US" sz="2000" b="1" i="1" dirty="0">
                <a:solidFill>
                  <a:srgbClr val="000000"/>
                </a:solidFill>
              </a:rPr>
              <a:t>measurements with structured support.</a:t>
            </a:r>
          </a:p>
        </p:txBody>
      </p:sp>
      <p:sp>
        <p:nvSpPr>
          <p:cNvPr id="2" name="Round Single Corner Rectangle 1"/>
          <p:cNvSpPr/>
          <p:nvPr/>
        </p:nvSpPr>
        <p:spPr bwMode="auto">
          <a:xfrm>
            <a:off x="2031611" y="3136505"/>
            <a:ext cx="423041" cy="471488"/>
          </a:xfrm>
          <a:prstGeom prst="round1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7" name="Round Single Corner Rectangle 16"/>
          <p:cNvSpPr/>
          <p:nvPr/>
        </p:nvSpPr>
        <p:spPr bwMode="auto">
          <a:xfrm>
            <a:off x="1791519" y="4249968"/>
            <a:ext cx="423041" cy="235744"/>
          </a:xfrm>
          <a:prstGeom prst="round1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8" name="Round Single Corner Rectangle 17"/>
          <p:cNvSpPr/>
          <p:nvPr/>
        </p:nvSpPr>
        <p:spPr bwMode="auto">
          <a:xfrm>
            <a:off x="1041016" y="4014224"/>
            <a:ext cx="423041" cy="677945"/>
          </a:xfrm>
          <a:prstGeom prst="round1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9" name="Round Single Corner Rectangle 18"/>
          <p:cNvSpPr/>
          <p:nvPr/>
        </p:nvSpPr>
        <p:spPr bwMode="auto">
          <a:xfrm>
            <a:off x="1481631" y="3434162"/>
            <a:ext cx="270641" cy="377015"/>
          </a:xfrm>
          <a:prstGeom prst="round1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0" name="Round Single Corner Rectangle 19"/>
          <p:cNvSpPr/>
          <p:nvPr/>
        </p:nvSpPr>
        <p:spPr bwMode="auto">
          <a:xfrm>
            <a:off x="728664" y="2909886"/>
            <a:ext cx="523874" cy="524275"/>
          </a:xfrm>
          <a:prstGeom prst="round1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000" dirty="0"/>
              <a:t>Implications – Highly Compressive Sensing of Structured Information!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691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:\Users\mayi\Desktop\ECCV2012\Sparse-Low-Rank\image\support\input.e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772" y="1124572"/>
            <a:ext cx="2326273" cy="2326273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mayi\Desktop\ECCV2012\Sparse-Low-Rank\image\support\E1.ep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5879" y="1124571"/>
            <a:ext cx="2326274" cy="232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mayi\Desktop\ECCV2012\Sparse-Low-Rank\image\support\result2.ep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5419" y="1124572"/>
            <a:ext cx="2326274" cy="2326274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65949" y="741390"/>
            <a:ext cx="207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Low-rank Texture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2400" y="727102"/>
            <a:ext cx="202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Corruptions</a:t>
            </a:r>
          </a:p>
        </p:txBody>
      </p:sp>
      <p:pic>
        <p:nvPicPr>
          <p:cNvPr id="13" name="Picture 12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29906" y="782097"/>
            <a:ext cx="216005" cy="216005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35644" y="774799"/>
            <a:ext cx="215464" cy="215464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18504" y="758414"/>
            <a:ext cx="215464" cy="21546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 descr="D:\compare_random\damagedimage_90.ep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9834" y="4046384"/>
            <a:ext cx="2114902" cy="211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compare_random\recoveredimagebybasis_90.ep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0175" y="4046383"/>
            <a:ext cx="2114903" cy="211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Final_Results\stretch_checkboard\Ourinput.eps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966" y="4130793"/>
            <a:ext cx="2030493" cy="203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Final_Results\stretch_checkboard\Ourresult.eps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1481" y="4130793"/>
            <a:ext cx="2030493" cy="203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Arrow 24"/>
          <p:cNvSpPr/>
          <p:nvPr/>
        </p:nvSpPr>
        <p:spPr bwMode="auto">
          <a:xfrm>
            <a:off x="2871755" y="2131312"/>
            <a:ext cx="553062" cy="31279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27" name="Picture 26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93484" y="3831869"/>
            <a:ext cx="216005" cy="216005"/>
          </a:xfrm>
          <a:prstGeom prst="rect">
            <a:avLst/>
          </a:prstGeom>
          <a:noFill/>
          <a:ln/>
          <a:effectLst/>
        </p:spPr>
      </p:pic>
      <p:pic>
        <p:nvPicPr>
          <p:cNvPr id="28" name="Picture 27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69554" y="3829674"/>
            <a:ext cx="215464" cy="215464"/>
          </a:xfrm>
          <a:prstGeom prst="rect">
            <a:avLst/>
          </a:prstGeom>
          <a:noFill/>
          <a:ln/>
          <a:effectLst/>
        </p:spPr>
      </p:pic>
      <p:pic>
        <p:nvPicPr>
          <p:cNvPr id="30" name="Picture 29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0277" y="3830378"/>
            <a:ext cx="216005" cy="216005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98995" y="3830378"/>
            <a:ext cx="215464" cy="215464"/>
          </a:xfrm>
          <a:prstGeom prst="rect">
            <a:avLst/>
          </a:prstGeom>
          <a:noFill/>
          <a:ln/>
          <a:effectLst/>
        </p:spPr>
      </p:pic>
      <p:sp>
        <p:nvSpPr>
          <p:cNvPr id="32" name="Right Arrow 31"/>
          <p:cNvSpPr/>
          <p:nvPr/>
        </p:nvSpPr>
        <p:spPr bwMode="auto">
          <a:xfrm>
            <a:off x="2069936" y="5103834"/>
            <a:ext cx="276531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6813644" y="5042480"/>
            <a:ext cx="276531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000" dirty="0"/>
              <a:t>Repairing Images – Highly Robust Repairing of Low-rank Textures!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Liang, Ren, Zhang, and Ma, in ECCV 2012.</a:t>
            </a:r>
          </a:p>
        </p:txBody>
      </p:sp>
    </p:spTree>
    <p:extLst>
      <p:ext uri="{BB962C8B-B14F-4D97-AF65-F5344CB8AC3E}">
        <p14:creationId xmlns:p14="http://schemas.microsoft.com/office/powerpoint/2010/main" val="444722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5846" y="60960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Low-rank Method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83283" y="609600"/>
            <a:ext cx="1833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Photoshop</a:t>
            </a:r>
          </a:p>
        </p:txBody>
      </p:sp>
      <p:pic>
        <p:nvPicPr>
          <p:cNvPr id="3076" name="Picture 4" descr="C:\Users\mayi\Desktop\Papers\Sparse-Low-Rank\image\Final_Results\regular_real_facade\Ourinput.ep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5846" y="1127005"/>
            <a:ext cx="2399300" cy="243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ayi\Desktop\Papers\Sparse-Low-Rank\image\Final_Results\regular_real_facade\Ourresult.ep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5846" y="3782686"/>
            <a:ext cx="2399300" cy="243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mayi\Desktop\Papers\Sparse-Low-Rank\image\Final_Results\regular_real_facade\PSinput.ep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832" y="1127004"/>
            <a:ext cx="2403726" cy="243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mayi\Desktop\Papers\Sparse-Low-Rank\image\Final_Results\regular_real_facade\PSresult.ep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832" y="3764166"/>
            <a:ext cx="2403727" cy="244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3881" y="223964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112" y="4896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Repairing Low-rank Textures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Liang,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Ren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Zhang, and Ma, in ECCV 2012.</a:t>
            </a:r>
          </a:p>
        </p:txBody>
      </p:sp>
    </p:spTree>
    <p:extLst>
      <p:ext uri="{BB962C8B-B14F-4D97-AF65-F5344CB8AC3E}">
        <p14:creationId xmlns:p14="http://schemas.microsoft.com/office/powerpoint/2010/main" val="1483992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8805" y="598065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Low-rank Method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35730" y="59806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Photoshop</a:t>
            </a:r>
          </a:p>
        </p:txBody>
      </p:sp>
      <p:pic>
        <p:nvPicPr>
          <p:cNvPr id="4098" name="Picture 2" descr="C:\Users\mayi\Desktop\Papers\Sparse-Low-Rank\image\Final_Results\Deformation\Ourinput.ep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250" y="1131465"/>
            <a:ext cx="2671741" cy="24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ayi\Desktop\Papers\Sparse-Low-Rank\image\Final_Results\Deformation\Ourresult.ep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250" y="3803632"/>
            <a:ext cx="2676106" cy="24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mayi\Desktop\Papers\Sparse-Low-Rank\image\Final_Results\Deformation\PSinput.ep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4129" y="1127107"/>
            <a:ext cx="2667760" cy="24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mayi\Desktop\Papers\Sparse-Low-Rank\image\Final_Results\Deformation\PSresult.eps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4130" y="3803632"/>
            <a:ext cx="2676106" cy="24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0423" y="223964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0656" y="4896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Repairing (Distorted) Low-rank Textures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Liang,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Ren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Zhang, and Ma, in ECCV 2012.</a:t>
            </a:r>
          </a:p>
        </p:txBody>
      </p:sp>
    </p:spTree>
    <p:extLst>
      <p:ext uri="{BB962C8B-B14F-4D97-AF65-F5344CB8AC3E}">
        <p14:creationId xmlns:p14="http://schemas.microsoft.com/office/powerpoint/2010/main" val="2298998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ayi\Desktop\Papers\Sparse-Low-Rank\image\results\9\input.ep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2222" y="723728"/>
            <a:ext cx="3897101" cy="260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ayi\Desktop\Papers\Sparse-Low-Rank\image\results\9\result.ep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2223" y="3585651"/>
            <a:ext cx="3897102" cy="260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mayi\Desktop\Papers\Sparse-Low-Rank\image\title_example\input.e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23" y="718677"/>
            <a:ext cx="3486848" cy="261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mayi\Desktop\Papers\Sparse-Low-Rank\image\title_example\result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523" y="3571250"/>
            <a:ext cx="3486847" cy="261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Structured Texture Completion and Repairing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Liang,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Ren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Zhang, and Ma, in ECCV 2012.</a:t>
            </a:r>
          </a:p>
        </p:txBody>
      </p:sp>
    </p:spTree>
    <p:extLst>
      <p:ext uri="{BB962C8B-B14F-4D97-AF65-F5344CB8AC3E}">
        <p14:creationId xmlns:p14="http://schemas.microsoft.com/office/powerpoint/2010/main" val="2470677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" y="2133600"/>
            <a:ext cx="41671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" name="Picture 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625" y="2143125"/>
            <a:ext cx="416719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" name="Rectangle 78"/>
          <p:cNvSpPr/>
          <p:nvPr/>
        </p:nvSpPr>
        <p:spPr>
          <a:xfrm>
            <a:off x="1004666" y="2158484"/>
            <a:ext cx="269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…</a:t>
            </a:r>
            <a:endParaRPr lang="en-US" dirty="0"/>
          </a:p>
        </p:txBody>
      </p:sp>
      <p:sp>
        <p:nvSpPr>
          <p:cNvPr id="80" name="Rectangle 1086"/>
          <p:cNvSpPr>
            <a:spLocks noChangeArrowheads="1"/>
          </p:cNvSpPr>
          <p:nvPr/>
        </p:nvSpPr>
        <p:spPr bwMode="auto">
          <a:xfrm>
            <a:off x="504826" y="3213101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Rectangle 1087"/>
          <p:cNvSpPr>
            <a:spLocks noChangeArrowheads="1"/>
          </p:cNvSpPr>
          <p:nvPr/>
        </p:nvSpPr>
        <p:spPr bwMode="auto">
          <a:xfrm>
            <a:off x="504826" y="3350493"/>
            <a:ext cx="179437" cy="13859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Rectangle 1088"/>
          <p:cNvSpPr>
            <a:spLocks noChangeArrowheads="1"/>
          </p:cNvSpPr>
          <p:nvPr/>
        </p:nvSpPr>
        <p:spPr bwMode="auto">
          <a:xfrm>
            <a:off x="504826" y="3487885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ectangle 1089"/>
          <p:cNvSpPr>
            <a:spLocks noChangeArrowheads="1"/>
          </p:cNvSpPr>
          <p:nvPr/>
        </p:nvSpPr>
        <p:spPr bwMode="auto">
          <a:xfrm>
            <a:off x="504826" y="3632509"/>
            <a:ext cx="179437" cy="138597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Rectangle 1090"/>
          <p:cNvSpPr>
            <a:spLocks noChangeArrowheads="1"/>
          </p:cNvSpPr>
          <p:nvPr/>
        </p:nvSpPr>
        <p:spPr bwMode="auto">
          <a:xfrm>
            <a:off x="504826" y="3769901"/>
            <a:ext cx="179437" cy="138597"/>
          </a:xfrm>
          <a:prstGeom prst="rect">
            <a:avLst/>
          </a:prstGeom>
          <a:solidFill>
            <a:srgbClr val="5F5F5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Rectangle 1091"/>
          <p:cNvSpPr>
            <a:spLocks noChangeArrowheads="1"/>
          </p:cNvSpPr>
          <p:nvPr/>
        </p:nvSpPr>
        <p:spPr bwMode="auto">
          <a:xfrm>
            <a:off x="504826" y="3904883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Rectangle 1092"/>
          <p:cNvSpPr>
            <a:spLocks noChangeArrowheads="1"/>
          </p:cNvSpPr>
          <p:nvPr/>
        </p:nvSpPr>
        <p:spPr bwMode="auto">
          <a:xfrm>
            <a:off x="504826" y="4042275"/>
            <a:ext cx="179437" cy="138597"/>
          </a:xfrm>
          <a:prstGeom prst="rect">
            <a:avLst/>
          </a:prstGeom>
          <a:solidFill>
            <a:srgbClr val="5F5F5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1093"/>
          <p:cNvSpPr>
            <a:spLocks noChangeArrowheads="1"/>
          </p:cNvSpPr>
          <p:nvPr/>
        </p:nvSpPr>
        <p:spPr bwMode="auto">
          <a:xfrm>
            <a:off x="504826" y="4180872"/>
            <a:ext cx="179437" cy="138597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eft Bracket 26"/>
          <p:cNvSpPr>
            <a:spLocks/>
          </p:cNvSpPr>
          <p:nvPr/>
        </p:nvSpPr>
        <p:spPr bwMode="auto">
          <a:xfrm>
            <a:off x="409575" y="3124201"/>
            <a:ext cx="56848" cy="131460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" name="Left Bracket 27"/>
          <p:cNvSpPr>
            <a:spLocks/>
          </p:cNvSpPr>
          <p:nvPr/>
        </p:nvSpPr>
        <p:spPr bwMode="auto">
          <a:xfrm flipH="1">
            <a:off x="1914525" y="3124201"/>
            <a:ext cx="56848" cy="131460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Rectangle 1086"/>
          <p:cNvSpPr>
            <a:spLocks noChangeArrowheads="1"/>
          </p:cNvSpPr>
          <p:nvPr/>
        </p:nvSpPr>
        <p:spPr bwMode="auto">
          <a:xfrm>
            <a:off x="733426" y="3213101"/>
            <a:ext cx="179437" cy="13859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Rectangle 1087"/>
          <p:cNvSpPr>
            <a:spLocks noChangeArrowheads="1"/>
          </p:cNvSpPr>
          <p:nvPr/>
        </p:nvSpPr>
        <p:spPr bwMode="auto">
          <a:xfrm>
            <a:off x="733426" y="3350493"/>
            <a:ext cx="179437" cy="138597"/>
          </a:xfrm>
          <a:prstGeom prst="rect">
            <a:avLst/>
          </a:prstGeom>
          <a:solidFill>
            <a:schemeClr val="accent4">
              <a:lumMod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Rectangle 1088"/>
          <p:cNvSpPr>
            <a:spLocks noChangeArrowheads="1"/>
          </p:cNvSpPr>
          <p:nvPr/>
        </p:nvSpPr>
        <p:spPr bwMode="auto">
          <a:xfrm>
            <a:off x="733426" y="3487885"/>
            <a:ext cx="179437" cy="138597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Rectangle 1089"/>
          <p:cNvSpPr>
            <a:spLocks noChangeArrowheads="1"/>
          </p:cNvSpPr>
          <p:nvPr/>
        </p:nvSpPr>
        <p:spPr bwMode="auto">
          <a:xfrm>
            <a:off x="733426" y="3632509"/>
            <a:ext cx="179437" cy="138597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Rectangle 1090"/>
          <p:cNvSpPr>
            <a:spLocks noChangeArrowheads="1"/>
          </p:cNvSpPr>
          <p:nvPr/>
        </p:nvSpPr>
        <p:spPr bwMode="auto">
          <a:xfrm>
            <a:off x="733426" y="3769901"/>
            <a:ext cx="179437" cy="138597"/>
          </a:xfrm>
          <a:prstGeom prst="rect">
            <a:avLst/>
          </a:prstGeom>
          <a:solidFill>
            <a:schemeClr val="accent4">
              <a:lumMod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Rectangle 1091"/>
          <p:cNvSpPr>
            <a:spLocks noChangeArrowheads="1"/>
          </p:cNvSpPr>
          <p:nvPr/>
        </p:nvSpPr>
        <p:spPr bwMode="auto">
          <a:xfrm>
            <a:off x="733426" y="3904883"/>
            <a:ext cx="179437" cy="13859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Rectangle 1092"/>
          <p:cNvSpPr>
            <a:spLocks noChangeArrowheads="1"/>
          </p:cNvSpPr>
          <p:nvPr/>
        </p:nvSpPr>
        <p:spPr bwMode="auto">
          <a:xfrm>
            <a:off x="733426" y="4042275"/>
            <a:ext cx="179437" cy="138597"/>
          </a:xfrm>
          <a:prstGeom prst="rect">
            <a:avLst/>
          </a:prstGeom>
          <a:solidFill>
            <a:schemeClr val="accent4">
              <a:lumMod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Rectangle 1093"/>
          <p:cNvSpPr>
            <a:spLocks noChangeArrowheads="1"/>
          </p:cNvSpPr>
          <p:nvPr/>
        </p:nvSpPr>
        <p:spPr bwMode="auto">
          <a:xfrm>
            <a:off x="733426" y="4180872"/>
            <a:ext cx="179437" cy="138597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Rectangle 1086"/>
          <p:cNvSpPr>
            <a:spLocks noChangeArrowheads="1"/>
          </p:cNvSpPr>
          <p:nvPr/>
        </p:nvSpPr>
        <p:spPr bwMode="auto">
          <a:xfrm>
            <a:off x="1676401" y="3213101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Rectangle 1087"/>
          <p:cNvSpPr>
            <a:spLocks noChangeArrowheads="1"/>
          </p:cNvSpPr>
          <p:nvPr/>
        </p:nvSpPr>
        <p:spPr bwMode="auto">
          <a:xfrm>
            <a:off x="1676401" y="3350493"/>
            <a:ext cx="179437" cy="13859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Rectangle 1088"/>
          <p:cNvSpPr>
            <a:spLocks noChangeArrowheads="1"/>
          </p:cNvSpPr>
          <p:nvPr/>
        </p:nvSpPr>
        <p:spPr bwMode="auto">
          <a:xfrm>
            <a:off x="1676401" y="3487885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Rectangle 1089"/>
          <p:cNvSpPr>
            <a:spLocks noChangeArrowheads="1"/>
          </p:cNvSpPr>
          <p:nvPr/>
        </p:nvSpPr>
        <p:spPr bwMode="auto">
          <a:xfrm>
            <a:off x="1676401" y="3632509"/>
            <a:ext cx="179437" cy="138597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Rectangle 1090"/>
          <p:cNvSpPr>
            <a:spLocks noChangeArrowheads="1"/>
          </p:cNvSpPr>
          <p:nvPr/>
        </p:nvSpPr>
        <p:spPr bwMode="auto">
          <a:xfrm>
            <a:off x="1676401" y="3769901"/>
            <a:ext cx="179437" cy="138597"/>
          </a:xfrm>
          <a:prstGeom prst="rect">
            <a:avLst/>
          </a:prstGeom>
          <a:solidFill>
            <a:srgbClr val="5F5F5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Rectangle 1091"/>
          <p:cNvSpPr>
            <a:spLocks noChangeArrowheads="1"/>
          </p:cNvSpPr>
          <p:nvPr/>
        </p:nvSpPr>
        <p:spPr bwMode="auto">
          <a:xfrm>
            <a:off x="1676401" y="3904883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Rectangle 1092"/>
          <p:cNvSpPr>
            <a:spLocks noChangeArrowheads="1"/>
          </p:cNvSpPr>
          <p:nvPr/>
        </p:nvSpPr>
        <p:spPr bwMode="auto">
          <a:xfrm>
            <a:off x="1676401" y="4042275"/>
            <a:ext cx="179437" cy="138597"/>
          </a:xfrm>
          <a:prstGeom prst="rect">
            <a:avLst/>
          </a:prstGeom>
          <a:solidFill>
            <a:srgbClr val="5F5F5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Rectangle 1093"/>
          <p:cNvSpPr>
            <a:spLocks noChangeArrowheads="1"/>
          </p:cNvSpPr>
          <p:nvPr/>
        </p:nvSpPr>
        <p:spPr bwMode="auto">
          <a:xfrm>
            <a:off x="1676401" y="4180872"/>
            <a:ext cx="179437" cy="138597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071341" y="35681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…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 bwMode="auto">
          <a:xfrm rot="5400000">
            <a:off x="1543053" y="2876551"/>
            <a:ext cx="428625" cy="952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0" name="Straight Arrow Connector 119"/>
          <p:cNvCxnSpPr/>
          <p:nvPr/>
        </p:nvCxnSpPr>
        <p:spPr bwMode="auto">
          <a:xfrm rot="5400000">
            <a:off x="381003" y="2905126"/>
            <a:ext cx="428625" cy="952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21" name="Picture 12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71341" y="2801887"/>
            <a:ext cx="216005" cy="216005"/>
          </a:xfrm>
          <a:prstGeom prst="rect">
            <a:avLst/>
          </a:prstGeom>
          <a:noFill/>
          <a:ln/>
          <a:effectLst/>
        </p:spPr>
      </p:pic>
      <p:cxnSp>
        <p:nvCxnSpPr>
          <p:cNvPr id="127" name="Straight Arrow Connector 126"/>
          <p:cNvCxnSpPr/>
          <p:nvPr/>
        </p:nvCxnSpPr>
        <p:spPr bwMode="auto">
          <a:xfrm>
            <a:off x="2171700" y="3752850"/>
            <a:ext cx="1362075" cy="1588"/>
          </a:xfrm>
          <a:prstGeom prst="straightConnector1">
            <a:avLst/>
          </a:prstGeom>
          <a:solidFill>
            <a:schemeClr val="accent1"/>
          </a:solidFill>
          <a:ln w="793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8" name="Rectangle 127"/>
          <p:cNvSpPr/>
          <p:nvPr/>
        </p:nvSpPr>
        <p:spPr>
          <a:xfrm>
            <a:off x="2391831" y="3396734"/>
            <a:ext cx="763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RPCA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59" name="Picture 5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79358" y="641350"/>
            <a:ext cx="215464" cy="215464"/>
          </a:xfrm>
          <a:prstGeom prst="rect">
            <a:avLst/>
          </a:prstGeom>
          <a:noFill/>
          <a:ln/>
          <a:effectLst/>
        </p:spPr>
      </p:pic>
      <p:pic>
        <p:nvPicPr>
          <p:cNvPr id="60" name="Picture 59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46527" y="641350"/>
            <a:ext cx="214925" cy="214925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7702" y="631825"/>
            <a:ext cx="214925" cy="214925"/>
          </a:xfrm>
          <a:prstGeom prst="rect">
            <a:avLst/>
          </a:prstGeom>
          <a:noFill/>
          <a:ln/>
          <a:effectLst/>
        </p:spPr>
      </p:pic>
      <p:sp>
        <p:nvSpPr>
          <p:cNvPr id="129" name="TextBox 128"/>
          <p:cNvSpPr txBox="1"/>
          <p:nvPr/>
        </p:nvSpPr>
        <p:spPr>
          <a:xfrm>
            <a:off x="142875" y="1143000"/>
            <a:ext cx="3109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58 images of one person under varying lighting: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78881" name="Picture 1" descr="C:\Users\John\Desktop\LRS_EJC\Figures\faceYB02\D19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885825"/>
            <a:ext cx="1600200" cy="1828800"/>
          </a:xfrm>
          <a:prstGeom prst="rect">
            <a:avLst/>
          </a:prstGeom>
          <a:noFill/>
        </p:spPr>
      </p:pic>
      <p:pic>
        <p:nvPicPr>
          <p:cNvPr id="378882" name="Picture 2" descr="C:\Users\John\Desktop\LRS_EJC\Figures\faceYB02\D46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2733675"/>
            <a:ext cx="1600200" cy="1828800"/>
          </a:xfrm>
          <a:prstGeom prst="rect">
            <a:avLst/>
          </a:prstGeom>
          <a:noFill/>
        </p:spPr>
      </p:pic>
      <p:pic>
        <p:nvPicPr>
          <p:cNvPr id="378883" name="Picture 3" descr="C:\Users\John\Desktop\LRS_EJC\Figures\faceYB02\D49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500" y="4581525"/>
            <a:ext cx="1600200" cy="1828800"/>
          </a:xfrm>
          <a:prstGeom prst="rect">
            <a:avLst/>
          </a:prstGeom>
          <a:noFill/>
        </p:spPr>
      </p:pic>
      <p:pic>
        <p:nvPicPr>
          <p:cNvPr id="378884" name="Picture 4" descr="C:\Users\John\Desktop\LRS_EJC\Figures\faceYB02\L19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775" y="895350"/>
            <a:ext cx="1600200" cy="1828800"/>
          </a:xfrm>
          <a:prstGeom prst="rect">
            <a:avLst/>
          </a:prstGeom>
          <a:noFill/>
        </p:spPr>
      </p:pic>
      <p:pic>
        <p:nvPicPr>
          <p:cNvPr id="378885" name="Picture 5" descr="C:\Users\John\Desktop\LRS_EJC\Figures\faceYB02\L46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775" y="2743200"/>
            <a:ext cx="1600200" cy="1828800"/>
          </a:xfrm>
          <a:prstGeom prst="rect">
            <a:avLst/>
          </a:prstGeom>
          <a:noFill/>
        </p:spPr>
      </p:pic>
      <p:pic>
        <p:nvPicPr>
          <p:cNvPr id="378886" name="Picture 6" descr="C:\Users\John\Desktop\LRS_EJC\Figures\faceYB02\L49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775" y="4591050"/>
            <a:ext cx="1600200" cy="1828800"/>
          </a:xfrm>
          <a:prstGeom prst="rect">
            <a:avLst/>
          </a:prstGeom>
          <a:noFill/>
        </p:spPr>
      </p:pic>
      <p:pic>
        <p:nvPicPr>
          <p:cNvPr id="378887" name="Picture 7" descr="C:\Users\John\Desktop\LRS_EJC\Figures\faceYB02\S19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0425" y="895350"/>
            <a:ext cx="1600200" cy="1828800"/>
          </a:xfrm>
          <a:prstGeom prst="rect">
            <a:avLst/>
          </a:prstGeom>
          <a:noFill/>
        </p:spPr>
      </p:pic>
      <p:pic>
        <p:nvPicPr>
          <p:cNvPr id="378888" name="Picture 8" descr="C:\Users\John\Desktop\LRS_EJC\Figures\faceYB02\S46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0425" y="2743200"/>
            <a:ext cx="1600200" cy="1828800"/>
          </a:xfrm>
          <a:prstGeom prst="rect">
            <a:avLst/>
          </a:prstGeom>
          <a:noFill/>
        </p:spPr>
      </p:pic>
      <p:pic>
        <p:nvPicPr>
          <p:cNvPr id="378889" name="Picture 9" descr="C:\Users\John\Desktop\LRS_EJC\Figures\faceYB02\S49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0425" y="4591050"/>
            <a:ext cx="1600200" cy="1828800"/>
          </a:xfrm>
          <a:prstGeom prst="rect">
            <a:avLst/>
          </a:prstGeom>
          <a:noFill/>
        </p:spPr>
      </p:pic>
      <p:sp>
        <p:nvSpPr>
          <p:cNvPr id="53" name="Oval 52"/>
          <p:cNvSpPr/>
          <p:nvPr/>
        </p:nvSpPr>
        <p:spPr bwMode="auto">
          <a:xfrm>
            <a:off x="7448550" y="5095874"/>
            <a:ext cx="381000" cy="71437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54" name="Straight Arrow Connector 53"/>
          <p:cNvCxnSpPr>
            <a:endCxn id="53" idx="6"/>
          </p:cNvCxnSpPr>
          <p:nvPr/>
        </p:nvCxnSpPr>
        <p:spPr bwMode="auto">
          <a:xfrm rot="10800000">
            <a:off x="7829550" y="5453063"/>
            <a:ext cx="500388" cy="15129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Rectangle 54"/>
          <p:cNvSpPr/>
          <p:nvPr/>
        </p:nvSpPr>
        <p:spPr>
          <a:xfrm>
            <a:off x="7764703" y="5568434"/>
            <a:ext cx="10615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      cast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shadows</a:t>
            </a:r>
          </a:p>
        </p:txBody>
      </p:sp>
      <p:sp>
        <p:nvSpPr>
          <p:cNvPr id="56" name="Oval 55"/>
          <p:cNvSpPr/>
          <p:nvPr/>
        </p:nvSpPr>
        <p:spPr bwMode="auto">
          <a:xfrm>
            <a:off x="7810500" y="1733549"/>
            <a:ext cx="228600" cy="190501"/>
          </a:xfrm>
          <a:prstGeom prst="ellipse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57" name="Straight Arrow Connector 56"/>
          <p:cNvCxnSpPr>
            <a:stCxn id="58" idx="0"/>
          </p:cNvCxnSpPr>
          <p:nvPr/>
        </p:nvCxnSpPr>
        <p:spPr bwMode="auto">
          <a:xfrm rot="16200000" flipV="1">
            <a:off x="8134133" y="1738532"/>
            <a:ext cx="267770" cy="43878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7853262" y="2091809"/>
            <a:ext cx="12682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chemeClr val="accent2"/>
                </a:solidFill>
              </a:rPr>
              <a:t>specularity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Repairing Multiple Correlated Images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Candes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Li, Ma, and Wright, Journal of the ACM, May 2011.</a:t>
            </a:r>
          </a:p>
        </p:txBody>
      </p:sp>
    </p:spTree>
    <p:extLst>
      <p:ext uri="{BB962C8B-B14F-4D97-AF65-F5344CB8AC3E}">
        <p14:creationId xmlns:p14="http://schemas.microsoft.com/office/powerpoint/2010/main" val="423464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298" name="Picture 2" descr="C:\Users\mayi\Desktop\stereo_accv\pictures\sample_images\JuliusCesar_6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0299" y="733425"/>
            <a:ext cx="1235075" cy="1587954"/>
          </a:xfrm>
          <a:prstGeom prst="rect">
            <a:avLst/>
          </a:prstGeom>
          <a:noFill/>
        </p:spPr>
      </p:pic>
      <p:pic>
        <p:nvPicPr>
          <p:cNvPr id="823299" name="Picture 3" descr="C:\Users\mayi\Desktop\stereo_accv\pictures\sample_images\JuliusCesar_7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2850" y="733424"/>
            <a:ext cx="1237192" cy="1590675"/>
          </a:xfrm>
          <a:prstGeom prst="rect">
            <a:avLst/>
          </a:prstGeom>
          <a:noFill/>
        </p:spPr>
      </p:pic>
      <p:pic>
        <p:nvPicPr>
          <p:cNvPr id="823300" name="Picture 4" descr="C:\Users\mayi\Desktop\stereo_accv\pictures\sample_images\JuliusCesar_9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0327" y="733425"/>
            <a:ext cx="1238248" cy="1592034"/>
          </a:xfrm>
          <a:prstGeom prst="rect">
            <a:avLst/>
          </a:prstGeom>
          <a:noFill/>
        </p:spPr>
      </p:pic>
      <p:pic>
        <p:nvPicPr>
          <p:cNvPr id="823301" name="Picture 5" descr="C:\Users\mayi\Desktop\stereo_accv\pictures\sample_images\JuliusCesar_16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6350" y="733425"/>
            <a:ext cx="1238250" cy="1592037"/>
          </a:xfrm>
          <a:prstGeom prst="rect">
            <a:avLst/>
          </a:prstGeom>
          <a:noFill/>
        </p:spPr>
      </p:pic>
      <p:grpSp>
        <p:nvGrpSpPr>
          <p:cNvPr id="51" name="Group 50"/>
          <p:cNvGrpSpPr/>
          <p:nvPr/>
        </p:nvGrpSpPr>
        <p:grpSpPr>
          <a:xfrm>
            <a:off x="615023" y="2379659"/>
            <a:ext cx="8355275" cy="606722"/>
            <a:chOff x="615023" y="2379659"/>
            <a:chExt cx="8355275" cy="606722"/>
          </a:xfrm>
        </p:grpSpPr>
        <p:pic>
          <p:nvPicPr>
            <p:cNvPr id="41" name="Picture 40" descr="TP_tmp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073331" y="2379659"/>
              <a:ext cx="2382108" cy="293948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5" name="Picture 34" descr="TP_t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15023" y="2527300"/>
              <a:ext cx="5196152" cy="29715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2" name="Picture 41" descr="TP_t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047445" y="2689225"/>
              <a:ext cx="2922853" cy="297156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40" name="TextBox 39"/>
          <p:cNvSpPr txBox="1"/>
          <p:nvPr/>
        </p:nvSpPr>
        <p:spPr>
          <a:xfrm>
            <a:off x="523875" y="136207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Input images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0099" y="3096906"/>
            <a:ext cx="7743826" cy="3092201"/>
            <a:chOff x="800099" y="3096906"/>
            <a:chExt cx="7743826" cy="3092201"/>
          </a:xfrm>
        </p:grpSpPr>
        <p:sp>
          <p:nvSpPr>
            <p:cNvPr id="49" name="TextBox 48"/>
            <p:cNvSpPr txBox="1"/>
            <p:nvPr/>
          </p:nvSpPr>
          <p:spPr>
            <a:xfrm>
              <a:off x="3228975" y="5476875"/>
              <a:ext cx="4955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Mean error                  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0.014</a:t>
              </a:r>
              <a:r>
                <a:rPr lang="en-US" b="1" baseline="30000" dirty="0">
                  <a:solidFill>
                    <a:srgbClr val="000000"/>
                  </a:solidFill>
                  <a:latin typeface="Arial"/>
                </a:rPr>
                <a:t>o</a:t>
              </a:r>
              <a:r>
                <a:rPr lang="en-US" dirty="0">
                  <a:solidFill>
                    <a:srgbClr val="000000"/>
                  </a:solidFill>
                </a:rPr>
                <a:t>                 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0.96</a:t>
              </a:r>
              <a:r>
                <a:rPr lang="en-US" baseline="30000" dirty="0">
                  <a:solidFill>
                    <a:srgbClr val="000000"/>
                  </a:solidFill>
                  <a:latin typeface="Arial"/>
                </a:rPr>
                <a:t>o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228975" y="5819775"/>
              <a:ext cx="4685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Max error                    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0.20</a:t>
              </a:r>
              <a:r>
                <a:rPr lang="en-US" b="1" baseline="30000" dirty="0">
                  <a:solidFill>
                    <a:srgbClr val="000000"/>
                  </a:solidFill>
                  <a:latin typeface="Arial"/>
                </a:rPr>
                <a:t>o</a:t>
              </a:r>
              <a:r>
                <a:rPr lang="en-US" dirty="0">
                  <a:solidFill>
                    <a:srgbClr val="000000"/>
                  </a:solidFill>
                </a:rPr>
                <a:t>                   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8.0</a:t>
              </a:r>
              <a:r>
                <a:rPr lang="en-US" baseline="30000" dirty="0">
                  <a:solidFill>
                    <a:srgbClr val="000000"/>
                  </a:solidFill>
                  <a:latin typeface="Arial"/>
                </a:rPr>
                <a:t>o</a:t>
              </a:r>
            </a:p>
          </p:txBody>
        </p:sp>
        <p:graphicFrame>
          <p:nvGraphicFramePr>
            <p:cNvPr id="710657" name="Object 1"/>
            <p:cNvGraphicFramePr>
              <a:graphicFrameLocks noChangeAspect="1"/>
            </p:cNvGraphicFramePr>
            <p:nvPr/>
          </p:nvGraphicFramePr>
          <p:xfrm>
            <a:off x="800099" y="3096906"/>
            <a:ext cx="7743826" cy="23860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1" name="Acrobat Document" r:id="rId13" imgW="6800850" imgH="2095397" progId="AcroExch.Document.7">
                    <p:embed/>
                  </p:oleObj>
                </mc:Choice>
                <mc:Fallback>
                  <p:oleObj name="Acrobat Document" r:id="rId13" imgW="6800850" imgH="2095397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099" y="3096906"/>
                          <a:ext cx="7743826" cy="23860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Repairing Images – robust photometric stereo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Wu, Ganesh, Li, Matsushita, and Ma, in ACCV 2010.</a:t>
            </a:r>
          </a:p>
        </p:txBody>
      </p:sp>
    </p:spTree>
    <p:extLst>
      <p:ext uri="{BB962C8B-B14F-4D97-AF65-F5344CB8AC3E}">
        <p14:creationId xmlns:p14="http://schemas.microsoft.com/office/powerpoint/2010/main" val="193938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20089" y="710684"/>
            <a:ext cx="2428870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Surveillance video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200 frames, </a:t>
            </a:r>
          </a:p>
          <a:p>
            <a:r>
              <a:rPr lang="en-US" dirty="0">
                <a:solidFill>
                  <a:srgbClr val="000000"/>
                </a:solidFill>
              </a:rPr>
              <a:t>144 x 172 pixels,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Significant foreground</a:t>
            </a:r>
          </a:p>
          <a:p>
            <a:r>
              <a:rPr lang="en-US" dirty="0">
                <a:solidFill>
                  <a:srgbClr val="000000"/>
                </a:solidFill>
              </a:rPr>
              <a:t>motion</a:t>
            </a:r>
            <a:endParaRPr lang="en-US" dirty="0"/>
          </a:p>
        </p:txBody>
      </p:sp>
      <p:pic>
        <p:nvPicPr>
          <p:cNvPr id="382977" name="Picture 1" descr="C:\Users\John\Desktop\LRS_EJC\Figures\hall\D1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5746" y="1743075"/>
            <a:ext cx="1676400" cy="1371600"/>
          </a:xfrm>
          <a:prstGeom prst="rect">
            <a:avLst/>
          </a:prstGeom>
          <a:noFill/>
        </p:spPr>
      </p:pic>
      <p:pic>
        <p:nvPicPr>
          <p:cNvPr id="382980" name="Picture 4" descr="C:\Users\John\Desktop\LRS_EJC\Figures\hall\D1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6221" y="3209925"/>
            <a:ext cx="1676400" cy="1371600"/>
          </a:xfrm>
          <a:prstGeom prst="rect">
            <a:avLst/>
          </a:prstGeom>
          <a:noFill/>
        </p:spPr>
      </p:pic>
      <p:pic>
        <p:nvPicPr>
          <p:cNvPr id="382981" name="Picture 5" descr="C:\Users\John\Desktop\LRS_EJC\Figures\hall\D2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6696" y="4686300"/>
            <a:ext cx="1676400" cy="1371600"/>
          </a:xfrm>
          <a:prstGeom prst="rect">
            <a:avLst/>
          </a:prstGeom>
          <a:noFill/>
        </p:spPr>
      </p:pic>
      <p:pic>
        <p:nvPicPr>
          <p:cNvPr id="382982" name="Picture 6" descr="C:\Users\John\Desktop\LRS_EJC\Figures\hall\L18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5996" y="1743075"/>
            <a:ext cx="1676400" cy="1371600"/>
          </a:xfrm>
          <a:prstGeom prst="rect">
            <a:avLst/>
          </a:prstGeom>
          <a:noFill/>
        </p:spPr>
      </p:pic>
      <p:pic>
        <p:nvPicPr>
          <p:cNvPr id="382983" name="Picture 7" descr="C:\Users\John\Desktop\LRS_EJC\Figures\hall\L1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6471" y="3200400"/>
            <a:ext cx="1676400" cy="1371600"/>
          </a:xfrm>
          <a:prstGeom prst="rect">
            <a:avLst/>
          </a:prstGeom>
          <a:noFill/>
        </p:spPr>
      </p:pic>
      <p:pic>
        <p:nvPicPr>
          <p:cNvPr id="382984" name="Picture 8" descr="C:\Users\John\Desktop\LRS_EJC\Figures\hall\L20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6946" y="4676775"/>
            <a:ext cx="1676400" cy="1371600"/>
          </a:xfrm>
          <a:prstGeom prst="rect">
            <a:avLst/>
          </a:prstGeom>
          <a:noFill/>
        </p:spPr>
      </p:pic>
      <p:pic>
        <p:nvPicPr>
          <p:cNvPr id="382985" name="Picture 9" descr="C:\Users\John\Desktop\LRS_EJC\Figures\hall\S18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0071" y="1743075"/>
            <a:ext cx="1676400" cy="1371600"/>
          </a:xfrm>
          <a:prstGeom prst="rect">
            <a:avLst/>
          </a:prstGeom>
          <a:noFill/>
        </p:spPr>
      </p:pic>
      <p:pic>
        <p:nvPicPr>
          <p:cNvPr id="382986" name="Picture 10" descr="C:\Users\John\Desktop\LRS_EJC\Figures\hall\S10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0546" y="3209925"/>
            <a:ext cx="1676400" cy="1371600"/>
          </a:xfrm>
          <a:prstGeom prst="rect">
            <a:avLst/>
          </a:prstGeom>
          <a:noFill/>
        </p:spPr>
      </p:pic>
      <p:pic>
        <p:nvPicPr>
          <p:cNvPr id="382987" name="Picture 11" descr="C:\Users\John\Desktop\LRS_EJC\Figures\hall\S200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021" y="4686300"/>
            <a:ext cx="1676400" cy="1371600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950512" y="2758559"/>
            <a:ext cx="269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…</a:t>
            </a:r>
            <a:endParaRPr lang="en-US" dirty="0"/>
          </a:p>
        </p:txBody>
      </p:sp>
      <p:sp>
        <p:nvSpPr>
          <p:cNvPr id="27" name="Rectangle 1086"/>
          <p:cNvSpPr>
            <a:spLocks noChangeArrowheads="1"/>
          </p:cNvSpPr>
          <p:nvPr/>
        </p:nvSpPr>
        <p:spPr bwMode="auto">
          <a:xfrm>
            <a:off x="450672" y="3813176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087"/>
          <p:cNvSpPr>
            <a:spLocks noChangeArrowheads="1"/>
          </p:cNvSpPr>
          <p:nvPr/>
        </p:nvSpPr>
        <p:spPr bwMode="auto">
          <a:xfrm>
            <a:off x="450672" y="3950568"/>
            <a:ext cx="179437" cy="13859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1088"/>
          <p:cNvSpPr>
            <a:spLocks noChangeArrowheads="1"/>
          </p:cNvSpPr>
          <p:nvPr/>
        </p:nvSpPr>
        <p:spPr bwMode="auto">
          <a:xfrm>
            <a:off x="450672" y="4087960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1089"/>
          <p:cNvSpPr>
            <a:spLocks noChangeArrowheads="1"/>
          </p:cNvSpPr>
          <p:nvPr/>
        </p:nvSpPr>
        <p:spPr bwMode="auto">
          <a:xfrm>
            <a:off x="450672" y="4232584"/>
            <a:ext cx="179437" cy="138597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Rectangle 1090"/>
          <p:cNvSpPr>
            <a:spLocks noChangeArrowheads="1"/>
          </p:cNvSpPr>
          <p:nvPr/>
        </p:nvSpPr>
        <p:spPr bwMode="auto">
          <a:xfrm>
            <a:off x="450672" y="4369976"/>
            <a:ext cx="179437" cy="138597"/>
          </a:xfrm>
          <a:prstGeom prst="rect">
            <a:avLst/>
          </a:prstGeom>
          <a:solidFill>
            <a:srgbClr val="5F5F5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Rectangle 1091"/>
          <p:cNvSpPr>
            <a:spLocks noChangeArrowheads="1"/>
          </p:cNvSpPr>
          <p:nvPr/>
        </p:nvSpPr>
        <p:spPr bwMode="auto">
          <a:xfrm>
            <a:off x="450672" y="4504958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092"/>
          <p:cNvSpPr>
            <a:spLocks noChangeArrowheads="1"/>
          </p:cNvSpPr>
          <p:nvPr/>
        </p:nvSpPr>
        <p:spPr bwMode="auto">
          <a:xfrm>
            <a:off x="450672" y="4642350"/>
            <a:ext cx="179437" cy="138597"/>
          </a:xfrm>
          <a:prstGeom prst="rect">
            <a:avLst/>
          </a:prstGeom>
          <a:solidFill>
            <a:srgbClr val="5F5F5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Rectangle 1093"/>
          <p:cNvSpPr>
            <a:spLocks noChangeArrowheads="1"/>
          </p:cNvSpPr>
          <p:nvPr/>
        </p:nvSpPr>
        <p:spPr bwMode="auto">
          <a:xfrm>
            <a:off x="450672" y="4780947"/>
            <a:ext cx="179437" cy="138597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eft Bracket 26"/>
          <p:cNvSpPr>
            <a:spLocks/>
          </p:cNvSpPr>
          <p:nvPr/>
        </p:nvSpPr>
        <p:spPr bwMode="auto">
          <a:xfrm>
            <a:off x="355421" y="3724276"/>
            <a:ext cx="56848" cy="131460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Left Bracket 27"/>
          <p:cNvSpPr>
            <a:spLocks/>
          </p:cNvSpPr>
          <p:nvPr/>
        </p:nvSpPr>
        <p:spPr bwMode="auto">
          <a:xfrm flipH="1">
            <a:off x="1860371" y="3724276"/>
            <a:ext cx="56848" cy="131460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Rectangle 1086"/>
          <p:cNvSpPr>
            <a:spLocks noChangeArrowheads="1"/>
          </p:cNvSpPr>
          <p:nvPr/>
        </p:nvSpPr>
        <p:spPr bwMode="auto">
          <a:xfrm>
            <a:off x="679272" y="3813176"/>
            <a:ext cx="179437" cy="13859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1087"/>
          <p:cNvSpPr>
            <a:spLocks noChangeArrowheads="1"/>
          </p:cNvSpPr>
          <p:nvPr/>
        </p:nvSpPr>
        <p:spPr bwMode="auto">
          <a:xfrm>
            <a:off x="679272" y="3950568"/>
            <a:ext cx="179437" cy="138597"/>
          </a:xfrm>
          <a:prstGeom prst="rect">
            <a:avLst/>
          </a:prstGeom>
          <a:solidFill>
            <a:schemeClr val="accent4">
              <a:lumMod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1088"/>
          <p:cNvSpPr>
            <a:spLocks noChangeArrowheads="1"/>
          </p:cNvSpPr>
          <p:nvPr/>
        </p:nvSpPr>
        <p:spPr bwMode="auto">
          <a:xfrm>
            <a:off x="679272" y="4087960"/>
            <a:ext cx="179437" cy="138597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1089"/>
          <p:cNvSpPr>
            <a:spLocks noChangeArrowheads="1"/>
          </p:cNvSpPr>
          <p:nvPr/>
        </p:nvSpPr>
        <p:spPr bwMode="auto">
          <a:xfrm>
            <a:off x="679272" y="4232584"/>
            <a:ext cx="179437" cy="138597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1090"/>
          <p:cNvSpPr>
            <a:spLocks noChangeArrowheads="1"/>
          </p:cNvSpPr>
          <p:nvPr/>
        </p:nvSpPr>
        <p:spPr bwMode="auto">
          <a:xfrm>
            <a:off x="679272" y="4369976"/>
            <a:ext cx="179437" cy="138597"/>
          </a:xfrm>
          <a:prstGeom prst="rect">
            <a:avLst/>
          </a:prstGeom>
          <a:solidFill>
            <a:schemeClr val="accent4">
              <a:lumMod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1091"/>
          <p:cNvSpPr>
            <a:spLocks noChangeArrowheads="1"/>
          </p:cNvSpPr>
          <p:nvPr/>
        </p:nvSpPr>
        <p:spPr bwMode="auto">
          <a:xfrm>
            <a:off x="679272" y="4504958"/>
            <a:ext cx="179437" cy="13859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1092"/>
          <p:cNvSpPr>
            <a:spLocks noChangeArrowheads="1"/>
          </p:cNvSpPr>
          <p:nvPr/>
        </p:nvSpPr>
        <p:spPr bwMode="auto">
          <a:xfrm>
            <a:off x="679272" y="4642350"/>
            <a:ext cx="179437" cy="138597"/>
          </a:xfrm>
          <a:prstGeom prst="rect">
            <a:avLst/>
          </a:prstGeom>
          <a:solidFill>
            <a:schemeClr val="accent4">
              <a:lumMod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1093"/>
          <p:cNvSpPr>
            <a:spLocks noChangeArrowheads="1"/>
          </p:cNvSpPr>
          <p:nvPr/>
        </p:nvSpPr>
        <p:spPr bwMode="auto">
          <a:xfrm>
            <a:off x="679272" y="4780947"/>
            <a:ext cx="179437" cy="138597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1086"/>
          <p:cNvSpPr>
            <a:spLocks noChangeArrowheads="1"/>
          </p:cNvSpPr>
          <p:nvPr/>
        </p:nvSpPr>
        <p:spPr bwMode="auto">
          <a:xfrm>
            <a:off x="1622247" y="3813176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Rectangle 1087"/>
          <p:cNvSpPr>
            <a:spLocks noChangeArrowheads="1"/>
          </p:cNvSpPr>
          <p:nvPr/>
        </p:nvSpPr>
        <p:spPr bwMode="auto">
          <a:xfrm>
            <a:off x="1622247" y="3950568"/>
            <a:ext cx="179437" cy="13859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1088"/>
          <p:cNvSpPr>
            <a:spLocks noChangeArrowheads="1"/>
          </p:cNvSpPr>
          <p:nvPr/>
        </p:nvSpPr>
        <p:spPr bwMode="auto">
          <a:xfrm>
            <a:off x="1622247" y="4087960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1089"/>
          <p:cNvSpPr>
            <a:spLocks noChangeArrowheads="1"/>
          </p:cNvSpPr>
          <p:nvPr/>
        </p:nvSpPr>
        <p:spPr bwMode="auto">
          <a:xfrm>
            <a:off x="1622247" y="4232584"/>
            <a:ext cx="179437" cy="138597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1090"/>
          <p:cNvSpPr>
            <a:spLocks noChangeArrowheads="1"/>
          </p:cNvSpPr>
          <p:nvPr/>
        </p:nvSpPr>
        <p:spPr bwMode="auto">
          <a:xfrm>
            <a:off x="1622247" y="4369976"/>
            <a:ext cx="179437" cy="138597"/>
          </a:xfrm>
          <a:prstGeom prst="rect">
            <a:avLst/>
          </a:prstGeom>
          <a:solidFill>
            <a:srgbClr val="5F5F5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1091"/>
          <p:cNvSpPr>
            <a:spLocks noChangeArrowheads="1"/>
          </p:cNvSpPr>
          <p:nvPr/>
        </p:nvSpPr>
        <p:spPr bwMode="auto">
          <a:xfrm>
            <a:off x="1622247" y="4504958"/>
            <a:ext cx="179437" cy="13859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1092"/>
          <p:cNvSpPr>
            <a:spLocks noChangeArrowheads="1"/>
          </p:cNvSpPr>
          <p:nvPr/>
        </p:nvSpPr>
        <p:spPr bwMode="auto">
          <a:xfrm>
            <a:off x="1622247" y="4642350"/>
            <a:ext cx="179437" cy="138597"/>
          </a:xfrm>
          <a:prstGeom prst="rect">
            <a:avLst/>
          </a:prstGeom>
          <a:solidFill>
            <a:srgbClr val="5F5F5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1093"/>
          <p:cNvSpPr>
            <a:spLocks noChangeArrowheads="1"/>
          </p:cNvSpPr>
          <p:nvPr/>
        </p:nvSpPr>
        <p:spPr bwMode="auto">
          <a:xfrm>
            <a:off x="1622247" y="4780947"/>
            <a:ext cx="179437" cy="138597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17187" y="41682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…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 bwMode="auto">
          <a:xfrm rot="5400000">
            <a:off x="1488899" y="3476626"/>
            <a:ext cx="428625" cy="952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rot="5400000">
            <a:off x="326849" y="3505201"/>
            <a:ext cx="428625" cy="952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>
            <a:off x="2108021" y="4324350"/>
            <a:ext cx="762000" cy="19050"/>
          </a:xfrm>
          <a:prstGeom prst="straightConnector1">
            <a:avLst/>
          </a:prstGeom>
          <a:solidFill>
            <a:schemeClr val="accent1"/>
          </a:solidFill>
          <a:ln w="793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2080502" y="3787259"/>
            <a:ext cx="763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RPCA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61" name="Picture 5" descr="C:\Users\John\Desktop\LRS_EJC\Figures\hall\D200.pn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1271" y="2762250"/>
            <a:ext cx="514350" cy="420832"/>
          </a:xfrm>
          <a:prstGeom prst="rect">
            <a:avLst/>
          </a:prstGeom>
          <a:noFill/>
        </p:spPr>
      </p:pic>
      <p:pic>
        <p:nvPicPr>
          <p:cNvPr id="59" name="Picture 1" descr="C:\Users\John\Desktop\LRS_EJC\Figures\hall\D18.pn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471" y="2768311"/>
            <a:ext cx="516466" cy="422564"/>
          </a:xfrm>
          <a:prstGeom prst="rect">
            <a:avLst/>
          </a:prstGeom>
          <a:noFill/>
        </p:spPr>
      </p:pic>
      <p:sp>
        <p:nvSpPr>
          <p:cNvPr id="66" name="TextBox 65"/>
          <p:cNvSpPr txBox="1"/>
          <p:nvPr/>
        </p:nvSpPr>
        <p:spPr>
          <a:xfrm>
            <a:off x="3212922" y="1133475"/>
            <a:ext cx="172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Video         =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794071" y="1133475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Low-rank </a:t>
            </a:r>
            <a:r>
              <a:rPr lang="en-US" dirty="0" err="1">
                <a:solidFill>
                  <a:srgbClr val="000000"/>
                </a:solidFill>
              </a:rPr>
              <a:t>appx</a:t>
            </a:r>
            <a:r>
              <a:rPr lang="en-US" dirty="0">
                <a:solidFill>
                  <a:srgbClr val="000000"/>
                </a:solidFill>
              </a:rPr>
              <a:t>.      +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041971" y="1133475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Sparse error</a:t>
            </a:r>
          </a:p>
        </p:txBody>
      </p:sp>
      <p:pic>
        <p:nvPicPr>
          <p:cNvPr id="69" name="Picture 6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77284" y="1207168"/>
            <a:ext cx="216005" cy="216005"/>
          </a:xfrm>
          <a:prstGeom prst="rect">
            <a:avLst/>
          </a:prstGeom>
          <a:noFill/>
          <a:ln/>
          <a:effectLst/>
        </p:spPr>
      </p:pic>
      <p:pic>
        <p:nvPicPr>
          <p:cNvPr id="70" name="Picture 69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54054" y="1207168"/>
            <a:ext cx="215464" cy="215464"/>
          </a:xfrm>
          <a:prstGeom prst="rect">
            <a:avLst/>
          </a:prstGeom>
          <a:noFill/>
          <a:ln/>
          <a:effectLst/>
        </p:spPr>
      </p:pic>
      <p:pic>
        <p:nvPicPr>
          <p:cNvPr id="71" name="Picture 70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444779" y="1193800"/>
            <a:ext cx="215464" cy="215464"/>
          </a:xfrm>
          <a:prstGeom prst="rect">
            <a:avLst/>
          </a:prstGeom>
          <a:noFill/>
          <a:ln/>
          <a:effectLst/>
        </p:spPr>
      </p:pic>
      <p:pic>
        <p:nvPicPr>
          <p:cNvPr id="72" name="Picture 71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2891" y="3410668"/>
            <a:ext cx="215734" cy="215734"/>
          </a:xfrm>
          <a:prstGeom prst="rect">
            <a:avLst/>
          </a:prstGeom>
          <a:noFill/>
          <a:ln/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Repairing Video Frames – background modeling from video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Candès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Li, Ma, and Wright, JACM, May 2011.</a:t>
            </a:r>
          </a:p>
        </p:txBody>
      </p:sp>
    </p:spTree>
    <p:extLst>
      <p:ext uri="{BB962C8B-B14F-4D97-AF65-F5344CB8AC3E}">
        <p14:creationId xmlns:p14="http://schemas.microsoft.com/office/powerpoint/2010/main" val="1051500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mayi\Desktop\CHIP\Illustration-Plots\data_matrix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88" y="2389214"/>
            <a:ext cx="2509824" cy="24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mayi\Desktop\CHIP\Illustration-Plots\error_matrix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8413" y="2389214"/>
            <a:ext cx="2523012" cy="24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mayi\Desktop\CHIP\Illustration-Plots\low_rank_matrix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9014" y="2395408"/>
            <a:ext cx="2516550" cy="24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63620" y="2096082"/>
            <a:ext cx="262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compressive samples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10494" y="2132038"/>
            <a:ext cx="207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Low-rank Structures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12021" y="2117750"/>
            <a:ext cx="202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Sparse Structures</a:t>
            </a:r>
          </a:p>
        </p:txBody>
      </p:sp>
      <p:sp>
        <p:nvSpPr>
          <p:cNvPr id="34" name="Plus 33"/>
          <p:cNvSpPr/>
          <p:nvPr/>
        </p:nvSpPr>
        <p:spPr>
          <a:xfrm>
            <a:off x="6038851" y="3352673"/>
            <a:ext cx="378943" cy="389367"/>
          </a:xfrm>
          <a:prstGeom prst="mathPlus">
            <a:avLst>
              <a:gd name="adj1" fmla="val 7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 bwMode="auto">
          <a:xfrm>
            <a:off x="2919406" y="3352673"/>
            <a:ext cx="585787" cy="31277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5" name="Right Triangle 4"/>
          <p:cNvSpPr/>
          <p:nvPr/>
        </p:nvSpPr>
        <p:spPr bwMode="auto">
          <a:xfrm>
            <a:off x="590542" y="2984514"/>
            <a:ext cx="1628775" cy="1557338"/>
          </a:xfrm>
          <a:prstGeom prst="rtTriangl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35" name="Right Triangle 34"/>
          <p:cNvSpPr/>
          <p:nvPr/>
        </p:nvSpPr>
        <p:spPr bwMode="auto">
          <a:xfrm rot="10800000">
            <a:off x="600061" y="2551104"/>
            <a:ext cx="1933580" cy="1790721"/>
          </a:xfrm>
          <a:prstGeom prst="rtTriangle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4997" y="904866"/>
            <a:ext cx="8140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0000"/>
                </a:solidFill>
              </a:rPr>
              <a:t>Recover low-dimensional structures from diminishing fraction of </a:t>
            </a:r>
          </a:p>
          <a:p>
            <a:r>
              <a:rPr lang="en-US" sz="2000" b="1" i="1" dirty="0">
                <a:solidFill>
                  <a:srgbClr val="000000"/>
                </a:solidFill>
              </a:rPr>
              <a:t>corrupted measurements.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000" dirty="0"/>
              <a:t>Implications – Highly Compressive Sensing of Structured Information!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4757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722" y="2535095"/>
            <a:ext cx="7269956" cy="19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722" y="4483128"/>
            <a:ext cx="7269957" cy="19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722" y="678899"/>
            <a:ext cx="1262063" cy="178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9891" y="678900"/>
            <a:ext cx="1262063" cy="178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2311" y="678900"/>
            <a:ext cx="1262062" cy="1784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9601" y="678899"/>
            <a:ext cx="1262063" cy="178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7560" y="678900"/>
            <a:ext cx="1262063" cy="178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1608" y="1571278"/>
            <a:ext cx="216005" cy="216005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2149" y="3487682"/>
            <a:ext cx="215464" cy="215464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2149" y="5327984"/>
            <a:ext cx="215464" cy="215464"/>
          </a:xfrm>
          <a:prstGeom prst="rect">
            <a:avLst/>
          </a:prstGeom>
          <a:noFill/>
          <a:ln/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Repairing Video Frames – Street Panorama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33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9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US" sz="2400" b="0"/>
          </a:p>
        </p:txBody>
      </p:sp>
      <p:sp>
        <p:nvSpPr>
          <p:cNvPr id="12291" name="Text Box 10"/>
          <p:cNvSpPr txBox="1">
            <a:spLocks noChangeArrowheads="1"/>
          </p:cNvSpPr>
          <p:nvPr/>
        </p:nvSpPr>
        <p:spPr bwMode="auto">
          <a:xfrm>
            <a:off x="5715000" y="64008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sz="2400" b="0"/>
          </a:p>
        </p:txBody>
      </p:sp>
      <p:sp>
        <p:nvSpPr>
          <p:cNvPr id="27" name="Rectangle 26"/>
          <p:cNvSpPr/>
          <p:nvPr/>
        </p:nvSpPr>
        <p:spPr>
          <a:xfrm>
            <a:off x="361072" y="4634246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Visual data exhibit </a:t>
            </a:r>
            <a:r>
              <a:rPr lang="en-US" sz="2000" b="1" i="1" dirty="0">
                <a:solidFill>
                  <a:srgbClr val="000000"/>
                </a:solidFill>
              </a:rPr>
              <a:t>low-dimensional structures </a:t>
            </a:r>
            <a:r>
              <a:rPr lang="en-US" sz="2000" dirty="0">
                <a:solidFill>
                  <a:srgbClr val="000000"/>
                </a:solidFill>
              </a:rPr>
              <a:t>due to rich </a:t>
            </a:r>
            <a:r>
              <a:rPr lang="en-US" sz="2000" b="1" i="1" dirty="0">
                <a:solidFill>
                  <a:srgbClr val="000000"/>
                </a:solidFill>
              </a:rPr>
              <a:t>local</a:t>
            </a:r>
            <a:r>
              <a:rPr lang="en-US" sz="2000" dirty="0">
                <a:solidFill>
                  <a:srgbClr val="000000"/>
                </a:solidFill>
              </a:rPr>
              <a:t> regularities, </a:t>
            </a:r>
            <a:r>
              <a:rPr lang="en-US" sz="2000" b="1" i="1" dirty="0">
                <a:solidFill>
                  <a:srgbClr val="000000"/>
                </a:solidFill>
              </a:rPr>
              <a:t>global</a:t>
            </a:r>
            <a:r>
              <a:rPr lang="en-US" sz="2000" dirty="0">
                <a:solidFill>
                  <a:srgbClr val="000000"/>
                </a:solidFill>
              </a:rPr>
              <a:t> symmetries, </a:t>
            </a:r>
            <a:r>
              <a:rPr lang="en-US" sz="2000" b="1" i="1" dirty="0">
                <a:solidFill>
                  <a:srgbClr val="000000"/>
                </a:solidFill>
              </a:rPr>
              <a:t>repetitive</a:t>
            </a:r>
            <a:r>
              <a:rPr lang="en-US" sz="2000" dirty="0">
                <a:solidFill>
                  <a:srgbClr val="000000"/>
                </a:solidFill>
              </a:rPr>
              <a:t> patterns, or </a:t>
            </a:r>
            <a:r>
              <a:rPr lang="en-US" sz="2000" b="1" i="1" dirty="0">
                <a:solidFill>
                  <a:srgbClr val="000000"/>
                </a:solidFill>
              </a:rPr>
              <a:t>redundant</a:t>
            </a:r>
            <a:r>
              <a:rPr lang="en-US" sz="2000" dirty="0">
                <a:solidFill>
                  <a:srgbClr val="000000"/>
                </a:solidFill>
              </a:rPr>
              <a:t> sampling.</a:t>
            </a:r>
            <a:endParaRPr lang="en-US" sz="2000" b="1" dirty="0"/>
          </a:p>
        </p:txBody>
      </p:sp>
      <p:pic>
        <p:nvPicPr>
          <p:cNvPr id="24" name="Picture 10" descr="C:\Users\mayi\Desktop\ACCV10-TILT\category\Image2_1_Dotau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608" y="2739264"/>
            <a:ext cx="2310197" cy="1670306"/>
          </a:xfrm>
          <a:prstGeom prst="rect">
            <a:avLst/>
          </a:prstGeom>
          <a:noFill/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972" y="896826"/>
            <a:ext cx="2037675" cy="1640528"/>
          </a:xfrm>
          <a:prstGeom prst="rect">
            <a:avLst/>
          </a:prstGeom>
        </p:spPr>
      </p:pic>
      <p:pic>
        <p:nvPicPr>
          <p:cNvPr id="1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3776" y="2842698"/>
            <a:ext cx="1284573" cy="14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9" descr="C:\Users\mayi\Desktop\Papers\ICCV2011_curved_v5\images\curvedbuildings\2_Dotau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1901" y="896826"/>
            <a:ext cx="2061549" cy="164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 bwMode="auto">
          <a:xfrm flipH="1" flipV="1">
            <a:off x="7569866" y="5177721"/>
            <a:ext cx="457198" cy="31942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H="1">
            <a:off x="7579389" y="4468628"/>
            <a:ext cx="2" cy="71861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H="1">
            <a:off x="7028125" y="5188834"/>
            <a:ext cx="551266" cy="30831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6577960" y="4787436"/>
            <a:ext cx="2194560" cy="1131739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chilly" dir="t"/>
          </a:scene3d>
          <a:sp3d prstMaterial="dkEdge"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30" name="Picture 4" descr="C:\Users\John\Desktop\LRS_EJC\Figures\hall\D1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3466" y="2880733"/>
            <a:ext cx="1676400" cy="137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31" name="Picture 5" descr="C:\Users\John\Desktop\LRS_EJC\Figures\hall\D2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8140" y="2802942"/>
            <a:ext cx="1676400" cy="13716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29" name="Picture 1" descr="C:\Users\John\Desktop\LRS_EJC\Figures\hall\D1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664" y="2725196"/>
            <a:ext cx="1676400" cy="1371600"/>
          </a:xfrm>
          <a:prstGeom prst="rect">
            <a:avLst/>
          </a:prstGeom>
          <a:noFill/>
        </p:spPr>
      </p:pic>
      <p:pic>
        <p:nvPicPr>
          <p:cNvPr id="32" name="Picture 9" descr="C:\Users\mayi\Desktop\ACCV10-TILT\RobustImages\occlusion_A.jpg"/>
          <p:cNvPicPr>
            <a:picLocks noChangeAspect="1" noChangeArrowheads="1"/>
          </p:cNvPicPr>
          <p:nvPr/>
        </p:nvPicPr>
        <p:blipFill>
          <a:blip r:embed="rId10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296" y="896826"/>
            <a:ext cx="2187370" cy="164052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 – Low dimensional structures in visual data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549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mayi\Desktop\Papers\eccv12_video\figures\GSV_001-p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4859" y="4141068"/>
            <a:ext cx="4515920" cy="318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mayi\Desktop\Papers\eccv12_video\figures\GSV_001-f\A30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4265" y="718611"/>
            <a:ext cx="4948261" cy="154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mayi\Desktop\Papers\eccv12_video\figures\GSV_001-f\pano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3817" y="2370710"/>
            <a:ext cx="4928709" cy="180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24391" y="1243022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Low-rank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0023" y="505281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Photoshop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0058" y="3057282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AutoStitch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Repairing Video Frames – Street Panorama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669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Users\mayi\Desktop\Papers\eccv12_video\figures\MAH00263-p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3992654"/>
            <a:ext cx="6172200" cy="252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mayi\Desktop\Papers\eccv12_video\figures\00263-f\A4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6477000" cy="179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mayi\Desktop\Papers\eccv12_video\figures\00263-f\pano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2364849"/>
            <a:ext cx="6477000" cy="172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6644" y="1290750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Low-rank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4052" y="5024248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Photoshop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4262" y="3146497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AutoStitch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Repairing Video Frames – Street Panorama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336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mayi\Desktop\CHIP\Illustration-Plots\data_matrix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08" y="3889402"/>
            <a:ext cx="1439290" cy="13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mayi\Desktop\CHIP\Illustration-Plots\data_matrix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401" y="1447800"/>
            <a:ext cx="2057400" cy="19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mayi\Desktop\CHIP\Illustration-Plots\error_matrix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0826" y="1447801"/>
            <a:ext cx="2068211" cy="19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mayi\Desktop\CHIP\Illustration-Plots\low_rank_matrix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1427" y="1453995"/>
            <a:ext cx="2061750" cy="197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16034" y="1154668"/>
            <a:ext cx="18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corrupted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48587" y="1219200"/>
            <a:ext cx="2072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Low-rank Structures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50114" y="1204912"/>
            <a:ext cx="202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Sparse Structures</a:t>
            </a:r>
          </a:p>
        </p:txBody>
      </p:sp>
      <p:sp>
        <p:nvSpPr>
          <p:cNvPr id="27" name="Equal 26"/>
          <p:cNvSpPr/>
          <p:nvPr/>
        </p:nvSpPr>
        <p:spPr>
          <a:xfrm>
            <a:off x="2881133" y="2355770"/>
            <a:ext cx="457200" cy="150988"/>
          </a:xfrm>
          <a:prstGeom prst="mathEqual">
            <a:avLst>
              <a:gd name="adj1" fmla="val 23520"/>
              <a:gd name="adj2" fmla="val 529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Plus 27"/>
          <p:cNvSpPr/>
          <p:nvPr/>
        </p:nvSpPr>
        <p:spPr>
          <a:xfrm>
            <a:off x="5991232" y="2268379"/>
            <a:ext cx="378943" cy="389367"/>
          </a:xfrm>
          <a:prstGeom prst="mathPlus">
            <a:avLst>
              <a:gd name="adj1" fmla="val 7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762000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Fundamental Problem: </a:t>
            </a:r>
            <a:r>
              <a:rPr lang="en-US" b="1" i="1" dirty="0">
                <a:solidFill>
                  <a:srgbClr val="000000"/>
                </a:solidFill>
              </a:rPr>
              <a:t>How to recover low-rank and sparse structures from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5481" y="3581400"/>
            <a:ext cx="8648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subject to either nonlinear deformation     or linear compressive sampling    ?</a:t>
            </a:r>
          </a:p>
        </p:txBody>
      </p:sp>
      <p:pic>
        <p:nvPicPr>
          <p:cNvPr id="32" name="Picture 2" descr="C:\Users\mayi\Desktop\CHIP\Illustration-Plots\data_matrix.pn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47534">
            <a:off x="2912792" y="4296280"/>
            <a:ext cx="1729475" cy="1667179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arallelogram 5"/>
          <p:cNvSpPr/>
          <p:nvPr/>
        </p:nvSpPr>
        <p:spPr>
          <a:xfrm>
            <a:off x="5805488" y="5643560"/>
            <a:ext cx="1872497" cy="609600"/>
          </a:xfrm>
          <a:prstGeom prst="parallelogram">
            <a:avLst>
              <a:gd name="adj" fmla="val 78226"/>
            </a:avLst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6523566" y="5276848"/>
            <a:ext cx="403983" cy="625300"/>
          </a:xfrm>
          <a:prstGeom prst="downArrow">
            <a:avLst>
              <a:gd name="adj1" fmla="val 29151"/>
              <a:gd name="adj2" fmla="val 30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C:\Users\mayi\Desktop\CHIP\Illustration-Plots\data_matrix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343" y="4424334"/>
            <a:ext cx="1439290" cy="13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Down Arrow 35"/>
          <p:cNvSpPr/>
          <p:nvPr/>
        </p:nvSpPr>
        <p:spPr>
          <a:xfrm rot="16200000">
            <a:off x="2480966" y="4790782"/>
            <a:ext cx="403983" cy="625300"/>
          </a:xfrm>
          <a:prstGeom prst="downArrow">
            <a:avLst>
              <a:gd name="adj1" fmla="val 29151"/>
              <a:gd name="adj2" fmla="val 30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2208" y="4659095"/>
            <a:ext cx="322184" cy="265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96008" y="5200648"/>
            <a:ext cx="347825" cy="34782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9" name="Picture 1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0592" y="3713147"/>
            <a:ext cx="175436" cy="14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414716" y="3670979"/>
            <a:ext cx="234266" cy="23426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Sensing or Imaging of Low-rank and Sparse Structures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3388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605" y="3720325"/>
            <a:ext cx="785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Problem</a:t>
            </a:r>
            <a:r>
              <a:rPr lang="en-US" dirty="0">
                <a:solidFill>
                  <a:srgbClr val="000000"/>
                </a:solidFill>
              </a:rPr>
              <a:t>: Given                                  recover   </a:t>
            </a:r>
            <a:r>
              <a:rPr lang="en-US" i="1" dirty="0">
                <a:solidFill>
                  <a:srgbClr val="000000"/>
                </a:solidFill>
              </a:rPr>
              <a:t> ,  </a:t>
            </a:r>
            <a:r>
              <a:rPr lang="en-US" dirty="0">
                <a:solidFill>
                  <a:srgbClr val="000000"/>
                </a:solidFill>
              </a:rPr>
              <a:t>     and </a:t>
            </a:r>
            <a:r>
              <a:rPr lang="en-US" i="1" dirty="0">
                <a:solidFill>
                  <a:srgbClr val="000000"/>
                </a:solidFill>
              </a:rPr>
              <a:t>     </a:t>
            </a:r>
            <a:r>
              <a:rPr lang="en-US" dirty="0">
                <a:solidFill>
                  <a:srgbClr val="000000"/>
                </a:solidFill>
              </a:rPr>
              <a:t>simultaneously.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16971" y="4306115"/>
            <a:ext cx="19928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Low-rank component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(regular patterns…)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69671" y="4320403"/>
            <a:ext cx="33634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Sparse component</a:t>
            </a:r>
          </a:p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(occlusion, corruption, foreground…)</a:t>
            </a:r>
          </a:p>
        </p:txBody>
      </p:sp>
      <p:pic>
        <p:nvPicPr>
          <p:cNvPr id="26" name="Picture 3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314" y="2088124"/>
            <a:ext cx="269450" cy="305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5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2243378"/>
            <a:ext cx="263735" cy="11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419100" y="976243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– deformed observation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05225" y="966718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– low-rank structures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57976" y="966718"/>
            <a:ext cx="19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– sparse errors</a:t>
            </a:r>
          </a:p>
        </p:txBody>
      </p:sp>
      <p:cxnSp>
        <p:nvCxnSpPr>
          <p:cNvPr id="48" name="Straight Connector 47"/>
          <p:cNvCxnSpPr/>
          <p:nvPr/>
        </p:nvCxnSpPr>
        <p:spPr bwMode="auto">
          <a:xfrm rot="10800000">
            <a:off x="3595676" y="4047866"/>
            <a:ext cx="419100" cy="247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>
                <a:alpha val="52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 flipH="1" flipV="1">
            <a:off x="4338628" y="4038341"/>
            <a:ext cx="1479094" cy="2820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50000"/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5" name="Picture 74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817722" y="3790691"/>
            <a:ext cx="294336" cy="245771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45606" y="3803311"/>
            <a:ext cx="259990" cy="237259"/>
          </a:xfrm>
          <a:prstGeom prst="rect">
            <a:avLst/>
          </a:prstGeom>
          <a:noFill/>
          <a:ln/>
          <a:effectLst/>
        </p:spPr>
      </p:pic>
      <p:cxnSp>
        <p:nvCxnSpPr>
          <p:cNvPr id="70" name="Straight Connector 69"/>
          <p:cNvCxnSpPr/>
          <p:nvPr/>
        </p:nvCxnSpPr>
        <p:spPr bwMode="auto">
          <a:xfrm flipH="1">
            <a:off x="2071191" y="4000241"/>
            <a:ext cx="881046" cy="8434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394290" y="4843650"/>
            <a:ext cx="4248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Parametric deformations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(affine, projective, radial distortion, 3D shape…)</a:t>
            </a:r>
          </a:p>
        </p:txBody>
      </p:sp>
      <p:pic>
        <p:nvPicPr>
          <p:cNvPr id="3" name="Picture 2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497276" y="3859701"/>
            <a:ext cx="136017" cy="16192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2538410" y="2094994"/>
            <a:ext cx="28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</a:t>
            </a:r>
          </a:p>
        </p:txBody>
      </p:sp>
      <p:pic>
        <p:nvPicPr>
          <p:cNvPr id="74" name="Picture 17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9330" y="2207380"/>
            <a:ext cx="210472" cy="17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5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25073" y="3806663"/>
            <a:ext cx="2060167" cy="242800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0513" y="1049936"/>
            <a:ext cx="216005" cy="2160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26908" y="1040411"/>
            <a:ext cx="215464" cy="215464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89183" y="1040411"/>
            <a:ext cx="215464" cy="215464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A0.jpg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586" y="1450494"/>
            <a:ext cx="1576315" cy="1670074"/>
          </a:xfrm>
          <a:prstGeom prst="rect">
            <a:avLst/>
          </a:prstGeom>
        </p:spPr>
      </p:pic>
      <p:pic>
        <p:nvPicPr>
          <p:cNvPr id="40" name="Picture 39" descr="E0.jpg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3427" y="1417331"/>
            <a:ext cx="1607617" cy="170323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Reconstructing 3D Geometry and Structures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51" y="1359890"/>
            <a:ext cx="1927066" cy="192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19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9316" y="4775743"/>
            <a:ext cx="6143157" cy="2971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4" name="Curved Right Arrow 83"/>
          <p:cNvSpPr/>
          <p:nvPr/>
        </p:nvSpPr>
        <p:spPr bwMode="auto">
          <a:xfrm flipV="1">
            <a:off x="904874" y="4581050"/>
            <a:ext cx="657225" cy="704850"/>
          </a:xfrm>
          <a:prstGeom prst="curved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46312" y="4211718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Solution: </a:t>
            </a:r>
            <a:r>
              <a:rPr lang="en-US" i="1" dirty="0">
                <a:solidFill>
                  <a:srgbClr val="000000"/>
                </a:solidFill>
              </a:rPr>
              <a:t>Iteratively solving the linearized convex program:</a:t>
            </a:r>
            <a:r>
              <a:rPr lang="en-US" dirty="0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7704" y="3139335"/>
            <a:ext cx="577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Objective: </a:t>
            </a:r>
            <a:r>
              <a:rPr lang="en-US" i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Transformed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Principal Component Pursuit:</a:t>
            </a:r>
            <a:r>
              <a:rPr lang="en-US" dirty="0">
                <a:solidFill>
                  <a:srgbClr val="FFFF00"/>
                </a:solidFill>
              </a:rPr>
              <a:t>:</a:t>
            </a:r>
          </a:p>
        </p:txBody>
      </p:sp>
      <p:pic>
        <p:nvPicPr>
          <p:cNvPr id="2" name="Picture 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15907" y="3689077"/>
            <a:ext cx="4981008" cy="297203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757422" y="5144353"/>
            <a:ext cx="7115121" cy="768162"/>
            <a:chOff x="1757422" y="5220553"/>
            <a:chExt cx="7115121" cy="768162"/>
          </a:xfrm>
        </p:grpSpPr>
        <p:sp>
          <p:nvSpPr>
            <p:cNvPr id="59" name="Rectangle 58"/>
            <p:cNvSpPr/>
            <p:nvPr/>
          </p:nvSpPr>
          <p:spPr bwMode="auto">
            <a:xfrm>
              <a:off x="5105401" y="5553635"/>
              <a:ext cx="1733550" cy="333375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pic>
          <p:nvPicPr>
            <p:cNvPr id="7" name="Picture 6" descr="TP_tmp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137022" y="5692851"/>
              <a:ext cx="4735521" cy="279548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757422" y="5619383"/>
              <a:ext cx="2339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Or reduced version:</a:t>
              </a:r>
            </a:p>
          </p:txBody>
        </p:sp>
        <p:sp>
          <p:nvSpPr>
            <p:cNvPr id="9" name="Up-Down Arrow 8"/>
            <p:cNvSpPr/>
            <p:nvPr/>
          </p:nvSpPr>
          <p:spPr bwMode="auto">
            <a:xfrm>
              <a:off x="6056313" y="5220553"/>
              <a:ext cx="296861" cy="347370"/>
            </a:xfrm>
            <a:prstGeom prst="upDown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</p:grpSp>
      <p:pic>
        <p:nvPicPr>
          <p:cNvPr id="36" name="Picture 3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314" y="1891172"/>
            <a:ext cx="269450" cy="305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2046426"/>
            <a:ext cx="263735" cy="11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37"/>
          <p:cNvSpPr txBox="1"/>
          <p:nvPr/>
        </p:nvSpPr>
        <p:spPr>
          <a:xfrm>
            <a:off x="419100" y="779291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– deformed observation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05225" y="769766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– low-rank structures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57976" y="769766"/>
            <a:ext cx="19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– sparse errors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38410" y="1898042"/>
            <a:ext cx="28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</a:t>
            </a:r>
          </a:p>
        </p:txBody>
      </p:sp>
      <p:pic>
        <p:nvPicPr>
          <p:cNvPr id="47" name="Picture 17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9330" y="2010428"/>
            <a:ext cx="210472" cy="17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0513" y="852984"/>
            <a:ext cx="216005" cy="216005"/>
          </a:xfrm>
          <a:prstGeom prst="rect">
            <a:avLst/>
          </a:prstGeom>
          <a:noFill/>
          <a:ln/>
          <a:effectLst/>
        </p:spPr>
      </p:pic>
      <p:pic>
        <p:nvPicPr>
          <p:cNvPr id="51" name="Picture 50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26908" y="843459"/>
            <a:ext cx="215464" cy="215464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89183" y="843459"/>
            <a:ext cx="215464" cy="215464"/>
          </a:xfrm>
          <a:prstGeom prst="rect">
            <a:avLst/>
          </a:prstGeom>
          <a:noFill/>
          <a:ln/>
          <a:effectLst/>
        </p:spPr>
      </p:pic>
      <p:pic>
        <p:nvPicPr>
          <p:cNvPr id="53" name="Picture 52" descr="A0.jp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586" y="1253542"/>
            <a:ext cx="1576315" cy="1670074"/>
          </a:xfrm>
          <a:prstGeom prst="rect">
            <a:avLst/>
          </a:prstGeom>
        </p:spPr>
      </p:pic>
      <p:pic>
        <p:nvPicPr>
          <p:cNvPr id="54" name="Picture 53" descr="E0.jpg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3427" y="1220379"/>
            <a:ext cx="1607617" cy="170323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 Invariant Low-rank Textures (TILT)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it-IT" altLang="zh-CN" sz="1600" i="1" dirty="0">
                <a:solidFill>
                  <a:srgbClr val="FFFFFF"/>
                </a:solidFill>
              </a:rPr>
              <a:t>Zhang, </a:t>
            </a:r>
            <a:r>
              <a:rPr kumimoji="1" lang="it-IT" altLang="zh-CN" sz="1600" i="1" dirty="0" err="1">
                <a:solidFill>
                  <a:srgbClr val="FFFFFF"/>
                </a:solidFill>
              </a:rPr>
              <a:t>Liang</a:t>
            </a:r>
            <a:r>
              <a:rPr kumimoji="1" lang="it-IT" altLang="zh-CN" sz="1600" i="1" dirty="0">
                <a:solidFill>
                  <a:srgbClr val="FFFFFF"/>
                </a:solidFill>
              </a:rPr>
              <a:t>, </a:t>
            </a:r>
            <a:r>
              <a:rPr kumimoji="1" lang="it-IT" altLang="zh-CN" sz="1600" i="1" dirty="0" err="1">
                <a:solidFill>
                  <a:srgbClr val="FFFFFF"/>
                </a:solidFill>
              </a:rPr>
              <a:t>Ganesh</a:t>
            </a:r>
            <a:r>
              <a:rPr kumimoji="1" lang="it-IT" altLang="zh-CN" sz="1600" i="1" dirty="0">
                <a:solidFill>
                  <a:srgbClr val="FFFFFF"/>
                </a:solidFill>
              </a:rPr>
              <a:t>, Ma, ACCV’10, IJCV’12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19" y="1298984"/>
            <a:ext cx="1768911" cy="17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75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05170" y="5178600"/>
            <a:ext cx="784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A nearly optimal lower bound on minimum # of measurements!</a:t>
            </a:r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9622" y="1118221"/>
            <a:ext cx="8423280" cy="3539243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5458265" y="2250830"/>
            <a:ext cx="1209821" cy="422030"/>
          </a:xfrm>
          <a:prstGeom prst="ellipse">
            <a:avLst/>
          </a:prstGeom>
          <a:noFill/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THEORY – Compressive Robust PCA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Wright, Ganesh, Min, and Ma, IMA Information &amp; Inference 2015, the Best Paper 2nd Prize</a:t>
            </a:r>
          </a:p>
        </p:txBody>
      </p:sp>
    </p:spTree>
    <p:extLst>
      <p:ext uri="{BB962C8B-B14F-4D97-AF65-F5344CB8AC3E}">
        <p14:creationId xmlns:p14="http://schemas.microsoft.com/office/powerpoint/2010/main" val="1201080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396" name="Picture 4" descr="C:\Users\mayi\Desktop\ACCV10-TILT\category\Image1_1_input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176" y="1552575"/>
            <a:ext cx="2082800" cy="1562100"/>
          </a:xfrm>
          <a:prstGeom prst="rect">
            <a:avLst/>
          </a:prstGeom>
          <a:noFill/>
        </p:spPr>
      </p:pic>
      <p:pic>
        <p:nvPicPr>
          <p:cNvPr id="827397" name="Picture 5" descr="C:\Users\mayi\Desktop\ACCV10-TILT\category\Image1_1_Dotau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" y="4171951"/>
            <a:ext cx="1524000" cy="1143000"/>
          </a:xfrm>
          <a:prstGeom prst="rect">
            <a:avLst/>
          </a:prstGeom>
          <a:noFill/>
        </p:spPr>
      </p:pic>
      <p:pic>
        <p:nvPicPr>
          <p:cNvPr id="827402" name="Picture 10" descr="C:\Users\mayi\Desktop\ACCV10-TILT\category\Image1_2_Dotau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8652" y="4186238"/>
            <a:ext cx="1530349" cy="1147762"/>
          </a:xfrm>
          <a:prstGeom prst="rect">
            <a:avLst/>
          </a:prstGeom>
          <a:noFill/>
        </p:spPr>
      </p:pic>
      <p:pic>
        <p:nvPicPr>
          <p:cNvPr id="827403" name="Picture 11" descr="C:\Users\mayi\Desktop\ACCV10-TILT\category\Image1_2_input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0840" y="1534118"/>
            <a:ext cx="2085974" cy="156448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125414" y="887664"/>
            <a:ext cx="275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Input (red window     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164" y="3496653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Output (rectified green window     )</a:t>
            </a:r>
          </a:p>
        </p:txBody>
      </p:sp>
      <p:pic>
        <p:nvPicPr>
          <p:cNvPr id="20" name="Picture 1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71171" y="962927"/>
            <a:ext cx="216005" cy="216005"/>
          </a:xfrm>
          <a:prstGeom prst="rect">
            <a:avLst/>
          </a:prstGeom>
          <a:noFill/>
          <a:ln/>
          <a:effectLst/>
        </p:spPr>
      </p:pic>
      <p:pic>
        <p:nvPicPr>
          <p:cNvPr id="2" name="Picture 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34411" y="3572886"/>
            <a:ext cx="215465" cy="215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TILT – Shape from texture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it-IT" altLang="zh-CN" sz="1600" i="1" dirty="0">
                <a:solidFill>
                  <a:srgbClr val="FFFFFF"/>
                </a:solidFill>
              </a:rPr>
              <a:t>Zhang, </a:t>
            </a:r>
            <a:r>
              <a:rPr kumimoji="1" lang="it-IT" altLang="zh-CN" sz="1600" i="1" dirty="0" err="1">
                <a:solidFill>
                  <a:srgbClr val="FFFFFF"/>
                </a:solidFill>
              </a:rPr>
              <a:t>Liang</a:t>
            </a:r>
            <a:r>
              <a:rPr kumimoji="1" lang="it-IT" altLang="zh-CN" sz="1600" i="1" dirty="0">
                <a:solidFill>
                  <a:srgbClr val="FFFFFF"/>
                </a:solidFill>
              </a:rPr>
              <a:t>, </a:t>
            </a:r>
            <a:r>
              <a:rPr kumimoji="1" lang="it-IT" altLang="zh-CN" sz="1600" i="1" dirty="0" err="1">
                <a:solidFill>
                  <a:srgbClr val="FFFFFF"/>
                </a:solidFill>
              </a:rPr>
              <a:t>Ganesh</a:t>
            </a:r>
            <a:r>
              <a:rPr kumimoji="1" lang="it-IT" altLang="zh-CN" sz="1600" i="1" dirty="0">
                <a:solidFill>
                  <a:srgbClr val="FFFFFF"/>
                </a:solidFill>
              </a:rPr>
              <a:t>, Ma, ACCV’10, IJCV’12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8784" y="1070929"/>
            <a:ext cx="3197744" cy="23983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8784" y="3693298"/>
            <a:ext cx="3197744" cy="23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6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2568" y="1003180"/>
            <a:ext cx="3184570" cy="212304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24438" y="3375247"/>
            <a:ext cx="8745289" cy="2775087"/>
            <a:chOff x="280710" y="3375247"/>
            <a:chExt cx="8745289" cy="277508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961278" y="3375247"/>
              <a:ext cx="3064721" cy="27750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0710" y="4037343"/>
              <a:ext cx="1628775" cy="130897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6685" y="4037343"/>
              <a:ext cx="1628775" cy="130897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1709" y="4037343"/>
              <a:ext cx="1628776" cy="1308970"/>
            </a:xfrm>
            <a:prstGeom prst="rect">
              <a:avLst/>
            </a:prstGeom>
          </p:spPr>
        </p:pic>
        <p:pic>
          <p:nvPicPr>
            <p:cNvPr id="11" name="Picture 10" descr="TP_t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987094" y="3705777"/>
              <a:ext cx="216005" cy="21600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2" name="Picture 11" descr="TP_t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73340" y="3706318"/>
              <a:ext cx="215464" cy="21546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" name="Picture 12" descr="TP_tmp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5178365" y="3706318"/>
              <a:ext cx="215464" cy="215464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2050" name="Picture 2" descr="C:\Users\mayi\Desktop\Papers\ICCV2011_curved_v5\images\model_explanation.jp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984" y="822770"/>
            <a:ext cx="3503403" cy="235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98190" y="1040369"/>
            <a:ext cx="2897154" cy="29899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2" name="Picture 2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90654" y="2575086"/>
            <a:ext cx="1762691" cy="63065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TILT – Shape and geometry from textures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Zhang, Liang, and Ma, in ICCV 2011</a:t>
            </a:r>
          </a:p>
        </p:txBody>
      </p:sp>
    </p:spTree>
    <p:extLst>
      <p:ext uri="{BB962C8B-B14F-4D97-AF65-F5344CB8AC3E}">
        <p14:creationId xmlns:p14="http://schemas.microsoft.com/office/powerpoint/2010/main" val="9294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310179"/>
            <a:ext cx="4064432" cy="27096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712" y="3310178"/>
            <a:ext cx="4064432" cy="2709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3309" y="954300"/>
            <a:ext cx="3195238" cy="21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297200"/>
            <a:ext cx="4064432" cy="1446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TILT – Virtual reality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Zhang, Liang, and Ma, in ICCV 2011</a:t>
            </a:r>
          </a:p>
        </p:txBody>
      </p:sp>
    </p:spTree>
    <p:extLst>
      <p:ext uri="{BB962C8B-B14F-4D97-AF65-F5344CB8AC3E}">
        <p14:creationId xmlns:p14="http://schemas.microsoft.com/office/powerpoint/2010/main" val="406317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73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915" y="2958260"/>
            <a:ext cx="3919612" cy="527640"/>
          </a:xfrm>
          <a:prstGeom prst="rect">
            <a:avLst/>
          </a:prstGeom>
          <a:noFill/>
        </p:spPr>
      </p:pic>
      <p:pic>
        <p:nvPicPr>
          <p:cNvPr id="756737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895" y="2386759"/>
            <a:ext cx="4589626" cy="499730"/>
          </a:xfrm>
          <a:prstGeom prst="rect">
            <a:avLst/>
          </a:prstGeom>
          <a:noFill/>
        </p:spPr>
      </p:pic>
      <p:pic>
        <p:nvPicPr>
          <p:cNvPr id="18" name="Picture 17" descr="original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52" y="3741911"/>
            <a:ext cx="3028112" cy="2289548"/>
          </a:xfrm>
          <a:prstGeom prst="rect">
            <a:avLst/>
          </a:prstGeom>
        </p:spPr>
      </p:pic>
      <p:pic>
        <p:nvPicPr>
          <p:cNvPr id="19" name="Picture 18" descr="undistort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052" y="3741911"/>
            <a:ext cx="3290842" cy="228954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4197717" y="4840045"/>
            <a:ext cx="603308" cy="2724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60211" y="2523269"/>
            <a:ext cx="1894156" cy="854933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3532036" y="938250"/>
            <a:ext cx="1841493" cy="1026906"/>
            <a:chOff x="2782032" y="2765155"/>
            <a:chExt cx="3780693" cy="2163455"/>
          </a:xfrm>
        </p:grpSpPr>
        <p:sp>
          <p:nvSpPr>
            <p:cNvPr id="79" name="Trapezoid 78"/>
            <p:cNvSpPr/>
            <p:nvPr/>
          </p:nvSpPr>
          <p:spPr>
            <a:xfrm rot="5400000">
              <a:off x="4103809" y="3099810"/>
              <a:ext cx="2133600" cy="1524000"/>
            </a:xfrm>
            <a:prstGeom prst="trapezoid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2908055" y="2765155"/>
              <a:ext cx="1481797" cy="5496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5412740" y="373484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2955529" y="4070296"/>
              <a:ext cx="1669700" cy="13812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2782032" y="4507250"/>
              <a:ext cx="1567704" cy="308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5582088" y="3699944"/>
              <a:ext cx="980637" cy="4001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5724525" y="4100137"/>
              <a:ext cx="838200" cy="16827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5664200" y="4093481"/>
              <a:ext cx="898525" cy="7433"/>
            </a:xfrm>
            <a:prstGeom prst="line">
              <a:avLst/>
            </a:prstGeom>
            <a:ln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6" descr="http://www.sync-blog.com/wp-content/uploads/2010/06/Xbox-Kinect-e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800" b="76400" l="1313" r="97250">
                        <a14:foregroundMark x1="50625" y1="32600" x2="57125" y2="33800"/>
                        <a14:foregroundMark x1="65438" y1="33500" x2="81750" y2="37000"/>
                        <a14:foregroundMark x1="30188" y1="31700" x2="4750" y2="30000"/>
                        <a14:foregroundMark x1="3125" y1="31400" x2="5875" y2="30400"/>
                        <a14:foregroundMark x1="6438" y1="46400" x2="35375" y2="49000"/>
                        <a14:foregroundMark x1="85625" y1="35100" x2="89938" y2="33400"/>
                        <a14:foregroundMark x1="35563" y1="49900" x2="37313" y2="49300"/>
                        <a14:foregroundMark x1="62438" y1="62600" x2="56688" y2="61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3704" y="1068696"/>
            <a:ext cx="1788036" cy="1117361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22" name="Group 21"/>
          <p:cNvGrpSpPr/>
          <p:nvPr/>
        </p:nvGrpSpPr>
        <p:grpSpPr>
          <a:xfrm>
            <a:off x="1941349" y="891724"/>
            <a:ext cx="1396661" cy="1091820"/>
            <a:chOff x="1342084" y="859741"/>
            <a:chExt cx="1534850" cy="1372159"/>
          </a:xfrm>
        </p:grpSpPr>
        <p:grpSp>
          <p:nvGrpSpPr>
            <p:cNvPr id="49" name="Group 48"/>
            <p:cNvGrpSpPr/>
            <p:nvPr/>
          </p:nvGrpSpPr>
          <p:grpSpPr>
            <a:xfrm>
              <a:off x="1342084" y="859741"/>
              <a:ext cx="1534850" cy="1372159"/>
              <a:chOff x="914400" y="2270760"/>
              <a:chExt cx="3276600" cy="2628447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H="1">
                <a:off x="914400" y="3944167"/>
                <a:ext cx="1600200" cy="95504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514600" y="3944167"/>
                <a:ext cx="1676400" cy="95504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2514600" y="2270760"/>
                <a:ext cx="0" cy="167340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1533753" y="1051246"/>
              <a:ext cx="962537" cy="1001960"/>
              <a:chOff x="3505200" y="2364921"/>
              <a:chExt cx="1905000" cy="1902279"/>
            </a:xfrm>
            <a:scene3d>
              <a:camera prst="isometricRightUp"/>
              <a:lightRig rig="threePt" dir="t"/>
            </a:scene3d>
          </p:grpSpPr>
          <p:sp>
            <p:nvSpPr>
              <p:cNvPr id="51" name="Rectangle 50"/>
              <p:cNvSpPr/>
              <p:nvPr/>
            </p:nvSpPr>
            <p:spPr>
              <a:xfrm>
                <a:off x="3505200" y="2364921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886200" y="2364921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267200" y="2364921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648200" y="2364921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029200" y="2364921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505200" y="2743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3886200" y="2743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267200" y="2743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648200" y="2743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029200" y="2743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505200" y="3124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886200" y="3124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267200" y="3124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4648200" y="3124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029200" y="3124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505200" y="3502479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886200" y="3502479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267200" y="3502479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648200" y="3502479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029200" y="3502479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3505200" y="3886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886200" y="3886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267200" y="3886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648200" y="3886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029200" y="3886200"/>
                <a:ext cx="381000" cy="381000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4437284" y="1252583"/>
            <a:ext cx="445385" cy="461266"/>
            <a:chOff x="3505200" y="2364921"/>
            <a:chExt cx="1905000" cy="1902279"/>
          </a:xfrm>
          <a:scene3d>
            <a:camera prst="isometricRightUp"/>
            <a:lightRig rig="threePt" dir="t"/>
          </a:scene3d>
        </p:grpSpPr>
        <p:sp>
          <p:nvSpPr>
            <p:cNvPr id="24" name="Rectangle 23"/>
            <p:cNvSpPr/>
            <p:nvPr/>
          </p:nvSpPr>
          <p:spPr>
            <a:xfrm>
              <a:off x="3505200" y="2364921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886200" y="2364921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67200" y="2364921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48200" y="2364921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029200" y="2364921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05200" y="2743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86200" y="2743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67200" y="2743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648200" y="2743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29200" y="2743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505200" y="3124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886200" y="3124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267200" y="3124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48200" y="3124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029200" y="3124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05200" y="3502479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86200" y="3502479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267200" y="3502479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48200" y="3502479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29200" y="3502479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05200" y="3886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886200" y="3886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267200" y="3886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648200" y="3886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29200" y="3886200"/>
              <a:ext cx="381000" cy="381000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TILT – Camera Calibration with Radial Distortion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Zhang, Matsushita, and Ma, in CVPR 2011</a:t>
            </a:r>
          </a:p>
        </p:txBody>
      </p:sp>
    </p:spTree>
    <p:extLst>
      <p:ext uri="{BB962C8B-B14F-4D97-AF65-F5344CB8AC3E}">
        <p14:creationId xmlns:p14="http://schemas.microsoft.com/office/powerpoint/2010/main" val="176903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6884938" y="1432550"/>
            <a:ext cx="1865422" cy="751615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chilly" dir="t"/>
          </a:scene3d>
          <a:sp3d prstMaterial="dkEdge"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1854" y="939284"/>
            <a:ext cx="4583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If we view the data (image) as a matrix       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3661" y="1733750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then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 bwMode="auto">
          <a:xfrm flipH="1" flipV="1">
            <a:off x="7904569" y="1687282"/>
            <a:ext cx="228598" cy="1857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7897485" y="1295478"/>
            <a:ext cx="5472" cy="39272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flipH="1">
            <a:off x="7458468" y="1674403"/>
            <a:ext cx="439017" cy="2497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482453" y="5539859"/>
            <a:ext cx="84519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But…  </a:t>
            </a:r>
            <a:r>
              <a:rPr lang="en-US" b="1" dirty="0">
                <a:solidFill>
                  <a:srgbClr val="FF0000"/>
                </a:solidFill>
              </a:rPr>
              <a:t>PCA breaks down under even a single corrupted observation. </a:t>
            </a:r>
          </a:p>
        </p:txBody>
      </p:sp>
      <p:sp useBgFill="1">
        <p:nvSpPr>
          <p:cNvPr id="40" name="Rectangle 39"/>
          <p:cNvSpPr/>
          <p:nvPr/>
        </p:nvSpPr>
        <p:spPr bwMode="auto">
          <a:xfrm>
            <a:off x="346412" y="2714624"/>
            <a:ext cx="8258176" cy="2305051"/>
          </a:xfrm>
          <a:prstGeom prst="rect">
            <a:avLst/>
          </a:prstGeom>
          <a:ln w="25400" cap="flat" cmpd="thickThin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89337" y="3165347"/>
            <a:ext cx="7213649" cy="173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600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Optimal estimate of     under </a:t>
            </a:r>
            <a:r>
              <a:rPr lang="en-US" dirty="0" err="1">
                <a:solidFill>
                  <a:srgbClr val="000000"/>
                </a:solidFill>
              </a:rPr>
              <a:t>iid</a:t>
            </a:r>
            <a:r>
              <a:rPr lang="en-US" dirty="0">
                <a:solidFill>
                  <a:srgbClr val="000000"/>
                </a:solidFill>
              </a:rPr>
              <a:t> Gaussian noise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Efficient and scalable computation</a:t>
            </a:r>
          </a:p>
          <a:p>
            <a:endParaRPr lang="en-US" sz="1100" dirty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Fundamental statistical tool, with huge impact in image processing,</a:t>
            </a:r>
          </a:p>
          <a:p>
            <a:r>
              <a:rPr lang="en-US" dirty="0">
                <a:solidFill>
                  <a:srgbClr val="000000"/>
                </a:solidFill>
              </a:rPr>
              <a:t>  vision, web search, bioinformatics…</a:t>
            </a:r>
          </a:p>
        </p:txBody>
      </p:sp>
      <p:pic>
        <p:nvPicPr>
          <p:cNvPr id="2" name="Picture 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79439" y="1446213"/>
            <a:ext cx="3048798" cy="29364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63113" y="2177358"/>
            <a:ext cx="2138441" cy="29357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32395" y="3314715"/>
            <a:ext cx="212881" cy="21288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32136" y="2839135"/>
            <a:ext cx="8201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Principal Component Analysis (PCA) </a:t>
            </a:r>
            <a:r>
              <a:rPr lang="en-US" dirty="0">
                <a:solidFill>
                  <a:srgbClr val="000000"/>
                </a:solidFill>
              </a:rPr>
              <a:t>via singular value decomposition (SVD):</a:t>
            </a:r>
          </a:p>
        </p:txBody>
      </p:sp>
      <p:pic>
        <p:nvPicPr>
          <p:cNvPr id="5" name="Picture 4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03386" y="3314715"/>
            <a:ext cx="1309846" cy="24048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4" name="Picture 9" descr="C:\Users\mayi\Desktop\ACCV10-TILT\RobustImages\occlusion_A.jpg"/>
          <p:cNvPicPr>
            <a:picLocks noChangeAspect="1" noChangeArrowheads="1"/>
          </p:cNvPicPr>
          <p:nvPr/>
        </p:nvPicPr>
        <p:blipFill>
          <a:blip r:embed="rId11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5896" y="1262449"/>
            <a:ext cx="1508754" cy="1131566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/>
          <p:nvPr/>
        </p:nvCxnSpPr>
        <p:spPr bwMode="auto">
          <a:xfrm>
            <a:off x="7636470" y="1295478"/>
            <a:ext cx="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 – PCA: Fitting Data with a Low-dim. Subspace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4242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40" name="Rectangle 4"/>
          <p:cNvSpPr>
            <a:spLocks noChangeArrowheads="1"/>
          </p:cNvSpPr>
          <p:nvPr/>
        </p:nvSpPr>
        <p:spPr bwMode="auto">
          <a:xfrm>
            <a:off x="0" y="8572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69551" y="1152992"/>
            <a:ext cx="6604895" cy="35241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83442" y="1696081"/>
            <a:ext cx="3410988" cy="297243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426586" y="2401630"/>
            <a:ext cx="1839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600" dirty="0">
                <a:solidFill>
                  <a:schemeClr val="bg1"/>
                </a:solidFill>
              </a:rPr>
              <a:t>Previous approach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1196" y="2419513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600" dirty="0">
                <a:solidFill>
                  <a:schemeClr val="bg1"/>
                </a:solidFill>
              </a:rPr>
              <a:t>Low-rank method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TILT – Camera Calibration with Radial Distortion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Zhang, Matsushita, and Ma, in CVPR 2011</a:t>
            </a:r>
          </a:p>
        </p:txBody>
      </p:sp>
      <p:pic>
        <p:nvPicPr>
          <p:cNvPr id="4" name="56-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3935" y="2899049"/>
            <a:ext cx="4066972" cy="3050229"/>
          </a:xfrm>
          <a:prstGeom prst="rect">
            <a:avLst/>
          </a:prstGeom>
        </p:spPr>
      </p:pic>
      <p:pic>
        <p:nvPicPr>
          <p:cNvPr id="5" name="56-2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21388" y="2899049"/>
            <a:ext cx="4066972" cy="30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7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019" name="Picture 3" descr="C:\Users\mayi\Desktop\Papers\cvpr_3d_v7\figures\DSC_0246-d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688" y="850895"/>
            <a:ext cx="4019108" cy="268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4020" name="Picture 4" descr="C:\Users\mayi\Desktop\Papers\cvpr_3d_v7\figures\DSC_0246-patch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6603" y="3780539"/>
            <a:ext cx="2153192" cy="24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54021" name="Picture 5" descr="C:\Users\mayi\Desktop\Papers\cvpr_3d_v7\figures\DSC_0246-b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003" y="3639859"/>
            <a:ext cx="3305500" cy="251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87023" y="1595738"/>
            <a:ext cx="2824716" cy="103335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TILT – Holistic 3D Reconstruction of Urban Scenes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Mobahi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Zhou, and Ma, in ICCV 2011</a:t>
            </a:r>
          </a:p>
        </p:txBody>
      </p:sp>
    </p:spTree>
    <p:extLst>
      <p:ext uri="{BB962C8B-B14F-4D97-AF65-F5344CB8AC3E}">
        <p14:creationId xmlns:p14="http://schemas.microsoft.com/office/powerpoint/2010/main" val="576620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363922"/>
            <a:ext cx="2400873" cy="2028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1163" y="1382246"/>
            <a:ext cx="2121837" cy="2028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3940743"/>
            <a:ext cx="5047317" cy="2158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36" y="3940743"/>
            <a:ext cx="3032564" cy="21583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4460" y="90852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From one input image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97720" y="921974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From four input images</a:t>
            </a:r>
          </a:p>
        </p:txBody>
      </p:sp>
      <p:pic>
        <p:nvPicPr>
          <p:cNvPr id="12" name="Picture 2" descr="C:\Users\mayi\Desktop\Papers\cvpr_3d_v7\figures\DSC_0246-a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436" y="1363922"/>
            <a:ext cx="3037212" cy="20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TILT – Holistic 3D Reconstruction of Urban Scenes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Mobahi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Zhou, and Ma, in ICCV 2011</a:t>
            </a:r>
          </a:p>
        </p:txBody>
      </p:sp>
    </p:spTree>
    <p:extLst>
      <p:ext uri="{BB962C8B-B14F-4D97-AF65-F5344CB8AC3E}">
        <p14:creationId xmlns:p14="http://schemas.microsoft.com/office/powerpoint/2010/main" val="1438130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37784"/>
            <a:ext cx="4588855" cy="241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5144" y="3637784"/>
            <a:ext cx="4588856" cy="2412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416437"/>
            <a:ext cx="2577961" cy="17077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0025" y="1416437"/>
            <a:ext cx="2577961" cy="17077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47800" y="84986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From eight input images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TILT – Holistic 3D Reconstruction of Urban Scenes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Mobahi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Zhou, and Ma, in ICCV 2011</a:t>
            </a:r>
          </a:p>
        </p:txBody>
      </p:sp>
      <p:pic>
        <p:nvPicPr>
          <p:cNvPr id="4" name="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03850" y="733475"/>
            <a:ext cx="3571245" cy="26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3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Virtual reality in urban scenes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0901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06229" y="2968109"/>
            <a:ext cx="6455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Problem</a:t>
            </a:r>
            <a:r>
              <a:rPr lang="en-US" dirty="0">
                <a:solidFill>
                  <a:srgbClr val="000000"/>
                </a:solidFill>
              </a:rPr>
              <a:t>: Given                                  recover   </a:t>
            </a:r>
            <a:r>
              <a:rPr lang="en-US" i="1" dirty="0">
                <a:solidFill>
                  <a:srgbClr val="000000"/>
                </a:solidFill>
              </a:rPr>
              <a:t> ,  </a:t>
            </a:r>
            <a:r>
              <a:rPr lang="en-US" dirty="0">
                <a:solidFill>
                  <a:srgbClr val="000000"/>
                </a:solidFill>
              </a:rPr>
              <a:t>     and </a:t>
            </a:r>
            <a:r>
              <a:rPr lang="en-US" i="1" dirty="0">
                <a:solidFill>
                  <a:srgbClr val="000000"/>
                </a:solidFill>
              </a:rPr>
              <a:t>     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31371" y="3482459"/>
            <a:ext cx="1992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Low-rank component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26871" y="3482459"/>
            <a:ext cx="17956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Sparse component</a:t>
            </a:r>
          </a:p>
        </p:txBody>
      </p:sp>
      <p:sp>
        <p:nvSpPr>
          <p:cNvPr id="20" name="Left Bracket 26"/>
          <p:cNvSpPr>
            <a:spLocks/>
          </p:cNvSpPr>
          <p:nvPr/>
        </p:nvSpPr>
        <p:spPr bwMode="auto">
          <a:xfrm>
            <a:off x="1209675" y="1381126"/>
            <a:ext cx="56848" cy="131460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Left Bracket 27"/>
          <p:cNvSpPr>
            <a:spLocks/>
          </p:cNvSpPr>
          <p:nvPr/>
        </p:nvSpPr>
        <p:spPr bwMode="auto">
          <a:xfrm flipH="1">
            <a:off x="2457450" y="1381126"/>
            <a:ext cx="56848" cy="131460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" name="Picture 3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313" y="1810724"/>
            <a:ext cx="296861" cy="33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5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9925" y="1952531"/>
            <a:ext cx="290564" cy="125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9" descr="C:\Users\John\Desktop\Papers\IEEE_PAMI - face\IEEEPAMI_Face\IEEEPAMI_Occlusion\figures\AR-sg-60-r.jp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5" y="1458913"/>
            <a:ext cx="770995" cy="105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</p:spPr>
      </p:pic>
      <p:pic>
        <p:nvPicPr>
          <p:cNvPr id="29" name="Picture 19" descr="C:\Users\John\Desktop\Papers\IEEE_PAMI - face\IEEEPAMI_Face\IEEEPAMI_Occlusion\figures\AR-sg-60-r.jp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9175" y="1487488"/>
            <a:ext cx="770995" cy="105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</p:spPr>
      </p:pic>
      <p:pic>
        <p:nvPicPr>
          <p:cNvPr id="30" name="Picture 29" descr="Picture2.pn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8139">
            <a:off x="1114424" y="1476376"/>
            <a:ext cx="850521" cy="116205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32" name="Picture 31" descr="Picture4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760" y="1490149"/>
            <a:ext cx="777610" cy="1059551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34" name="TextBox 33"/>
          <p:cNvSpPr txBox="1"/>
          <p:nvPr/>
        </p:nvSpPr>
        <p:spPr>
          <a:xfrm>
            <a:off x="4667251" y="1695450"/>
            <a:ext cx="73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57351" y="1771650"/>
            <a:ext cx="73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100" y="752475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– corrupted &amp; misaligned 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observation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05225" y="742950"/>
            <a:ext cx="272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– aligned low-rank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signals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57976" y="742950"/>
            <a:ext cx="194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– sparse errors</a:t>
            </a:r>
          </a:p>
        </p:txBody>
      </p:sp>
      <p:sp>
        <p:nvSpPr>
          <p:cNvPr id="40" name="Left Bracket 26"/>
          <p:cNvSpPr>
            <a:spLocks/>
          </p:cNvSpPr>
          <p:nvPr/>
        </p:nvSpPr>
        <p:spPr bwMode="auto">
          <a:xfrm>
            <a:off x="4219575" y="1343026"/>
            <a:ext cx="56848" cy="131460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eft Bracket 27"/>
          <p:cNvSpPr>
            <a:spLocks/>
          </p:cNvSpPr>
          <p:nvPr/>
        </p:nvSpPr>
        <p:spPr bwMode="auto">
          <a:xfrm flipH="1">
            <a:off x="5457825" y="1352551"/>
            <a:ext cx="56848" cy="131460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419976" y="1781175"/>
            <a:ext cx="73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5" name="Left Bracket 26"/>
          <p:cNvSpPr>
            <a:spLocks/>
          </p:cNvSpPr>
          <p:nvPr/>
        </p:nvSpPr>
        <p:spPr bwMode="auto">
          <a:xfrm>
            <a:off x="6962775" y="1333501"/>
            <a:ext cx="56848" cy="131460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Left Bracket 27"/>
          <p:cNvSpPr>
            <a:spLocks/>
          </p:cNvSpPr>
          <p:nvPr/>
        </p:nvSpPr>
        <p:spPr bwMode="auto">
          <a:xfrm flipH="1">
            <a:off x="8201025" y="1343026"/>
            <a:ext cx="56848" cy="131460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 bwMode="auto">
          <a:xfrm rot="10800000">
            <a:off x="3924300" y="3295650"/>
            <a:ext cx="419100" cy="2476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>
                <a:alpha val="52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 rot="10800000">
            <a:off x="4667251" y="3286125"/>
            <a:ext cx="1323975" cy="2095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50000"/>
                <a:alpha val="5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5" name="Picture 74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46346" y="3051843"/>
            <a:ext cx="294336" cy="245771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88298" y="3050395"/>
            <a:ext cx="259990" cy="237259"/>
          </a:xfrm>
          <a:prstGeom prst="rect">
            <a:avLst/>
          </a:prstGeom>
          <a:noFill/>
          <a:ln/>
          <a:effectLst/>
        </p:spPr>
      </p:pic>
      <p:cxnSp>
        <p:nvCxnSpPr>
          <p:cNvPr id="70" name="Straight Connector 69"/>
          <p:cNvCxnSpPr/>
          <p:nvPr/>
        </p:nvCxnSpPr>
        <p:spPr bwMode="auto">
          <a:xfrm rot="10800000" flipV="1">
            <a:off x="2895600" y="3248025"/>
            <a:ext cx="476250" cy="2667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1076325" y="3486150"/>
            <a:ext cx="2390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Parametric deformations</a:t>
            </a:r>
          </a:p>
          <a:p>
            <a:r>
              <a:rPr lang="en-US" sz="1400" b="1" dirty="0">
                <a:solidFill>
                  <a:schemeClr val="accent1"/>
                </a:solidFill>
              </a:rPr>
              <a:t>(rigid, affine, projective…)</a:t>
            </a:r>
          </a:p>
        </p:txBody>
      </p:sp>
      <p:pic>
        <p:nvPicPr>
          <p:cNvPr id="72" name="Picture 17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313" y="3120774"/>
            <a:ext cx="1619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TextBox 72"/>
          <p:cNvSpPr txBox="1"/>
          <p:nvPr/>
        </p:nvSpPr>
        <p:spPr>
          <a:xfrm>
            <a:off x="2609850" y="17907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</a:t>
            </a:r>
          </a:p>
        </p:txBody>
      </p:sp>
      <p:pic>
        <p:nvPicPr>
          <p:cNvPr id="74" name="Picture 17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7663" y="1922463"/>
            <a:ext cx="1619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5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53697" y="3054368"/>
            <a:ext cx="2060167" cy="242800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0513" y="826168"/>
            <a:ext cx="216005" cy="216005"/>
          </a:xfrm>
          <a:prstGeom prst="rect">
            <a:avLst/>
          </a:prstGeom>
          <a:noFill/>
          <a:ln/>
          <a:effectLst/>
        </p:spPr>
      </p:pic>
      <p:pic>
        <p:nvPicPr>
          <p:cNvPr id="3" name="Picture 2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27178" y="816643"/>
            <a:ext cx="214925" cy="21492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89453" y="816643"/>
            <a:ext cx="214925" cy="21492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4" name="Picture 19" descr="C:\Users\John\Desktop\Papers\IEEE_PAMI - face\IEEEPAMI_Face\IEEEPAMI_Occlusion\figures\AR-sg-60-r.jpg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71103">
            <a:off x="1791829" y="1490636"/>
            <a:ext cx="844268" cy="115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isometricOffAxis1Left"/>
            <a:lightRig rig="threePt" dir="t"/>
          </a:scene3d>
        </p:spPr>
      </p:pic>
      <p:sp>
        <p:nvSpPr>
          <p:cNvPr id="55" name="Parallelogram 54"/>
          <p:cNvSpPr/>
          <p:nvPr/>
        </p:nvSpPr>
        <p:spPr bwMode="auto">
          <a:xfrm rot="16200000">
            <a:off x="7348538" y="1824037"/>
            <a:ext cx="1219200" cy="333375"/>
          </a:xfrm>
          <a:prstGeom prst="parallelogram">
            <a:avLst>
              <a:gd name="adj" fmla="val 66881"/>
            </a:avLst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32865" y="4177784"/>
            <a:ext cx="8073394" cy="1820734"/>
            <a:chOff x="732865" y="4177784"/>
            <a:chExt cx="8073394" cy="1820734"/>
          </a:xfrm>
        </p:grpSpPr>
        <p:sp>
          <p:nvSpPr>
            <p:cNvPr id="51" name="Rectangle 50"/>
            <p:cNvSpPr/>
            <p:nvPr/>
          </p:nvSpPr>
          <p:spPr>
            <a:xfrm>
              <a:off x="734754" y="4177784"/>
              <a:ext cx="80715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Solution</a:t>
              </a:r>
              <a:r>
                <a:rPr lang="en-US" dirty="0">
                  <a:solidFill>
                    <a:srgbClr val="000000"/>
                  </a:solidFill>
                </a:rPr>
                <a:t>: Robust Alignment via Low-rank and Sparse (</a:t>
              </a:r>
              <a:r>
                <a:rPr lang="en-US" b="1" dirty="0">
                  <a:solidFill>
                    <a:srgbClr val="000000"/>
                  </a:solidFill>
                </a:rPr>
                <a:t>RASL</a:t>
              </a:r>
              <a:r>
                <a:rPr lang="en-US" dirty="0">
                  <a:solidFill>
                    <a:srgbClr val="000000"/>
                  </a:solidFill>
                </a:rPr>
                <a:t>) Decomposition</a:t>
              </a:r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5105401" y="5486400"/>
              <a:ext cx="1733550" cy="333375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pic>
          <p:nvPicPr>
            <p:cNvPr id="57" name="Picture 56" descr="TP_tmp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712354" y="5270500"/>
              <a:ext cx="5954233" cy="297143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84" name="Curved Right Arrow 83"/>
            <p:cNvSpPr/>
            <p:nvPr/>
          </p:nvSpPr>
          <p:spPr bwMode="auto">
            <a:xfrm flipV="1">
              <a:off x="895350" y="5095875"/>
              <a:ext cx="657225" cy="704850"/>
            </a:xfrm>
            <a:prstGeom prst="curvedRightArrow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32865" y="4659406"/>
              <a:ext cx="5673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0000"/>
                  </a:solidFill>
                </a:rPr>
                <a:t>Iteratively solving the linearized convex program:</a:t>
              </a:r>
              <a:r>
                <a:rPr lang="en-US" dirty="0">
                  <a:solidFill>
                    <a:srgbClr val="FFFF00"/>
                  </a:solidFill>
                </a:rPr>
                <a:t>:</a:t>
              </a:r>
            </a:p>
          </p:txBody>
        </p:sp>
        <p:pic>
          <p:nvPicPr>
            <p:cNvPr id="58" name="Picture 57" descr="TP_tmp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427191" y="5646179"/>
              <a:ext cx="4168002" cy="352339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Registering Multiple Images – Robust Alignment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6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Yigang\datasets\TRPCA_database\Bill_Gates\gates (56)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50" y="4302238"/>
            <a:ext cx="914400" cy="1234450"/>
          </a:xfrm>
          <a:prstGeom prst="rect">
            <a:avLst/>
          </a:prstGeom>
          <a:noFill/>
        </p:spPr>
      </p:pic>
      <p:pic>
        <p:nvPicPr>
          <p:cNvPr id="3" name="Picture 3" descr="D:\Yigang\datasets\TRPCA_database\Bill_Gates\gates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800" y="5521442"/>
            <a:ext cx="914400" cy="914400"/>
          </a:xfrm>
          <a:prstGeom prst="rect">
            <a:avLst/>
          </a:prstGeom>
          <a:noFill/>
        </p:spPr>
      </p:pic>
      <p:pic>
        <p:nvPicPr>
          <p:cNvPr id="545796" name="Picture 4" descr="D:\Yigang\datasets\TRPCA_database\Bill_Gates\gates (3)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0050" y="5514975"/>
            <a:ext cx="914400" cy="914400"/>
          </a:xfrm>
          <a:prstGeom prst="rect">
            <a:avLst/>
          </a:prstGeom>
          <a:noFill/>
        </p:spPr>
      </p:pic>
      <p:pic>
        <p:nvPicPr>
          <p:cNvPr id="545797" name="Picture 5" descr="D:\Yigang\datasets\TRPCA_database\Bill_Gates\gates (5)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3675" y="5543550"/>
            <a:ext cx="914400" cy="914400"/>
          </a:xfrm>
          <a:prstGeom prst="rect">
            <a:avLst/>
          </a:prstGeom>
          <a:noFill/>
        </p:spPr>
      </p:pic>
      <p:pic>
        <p:nvPicPr>
          <p:cNvPr id="545798" name="Picture 6" descr="D:\Yigang\datasets\TRPCA_database\Bill_Gates\gates (7)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1675" y="5540492"/>
            <a:ext cx="914400" cy="914400"/>
          </a:xfrm>
          <a:prstGeom prst="rect">
            <a:avLst/>
          </a:prstGeom>
          <a:noFill/>
        </p:spPr>
      </p:pic>
      <p:pic>
        <p:nvPicPr>
          <p:cNvPr id="545799" name="Picture 7" descr="D:\Yigang\datasets\TRPCA_database\Bill_Gates\gates (8)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50" y="5514975"/>
            <a:ext cx="914400" cy="914400"/>
          </a:xfrm>
          <a:prstGeom prst="rect">
            <a:avLst/>
          </a:prstGeom>
          <a:noFill/>
        </p:spPr>
      </p:pic>
      <p:pic>
        <p:nvPicPr>
          <p:cNvPr id="545800" name="Picture 8" descr="D:\Yigang\datasets\TRPCA_database\Bill_Gates\gates (9)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0625" y="5514975"/>
            <a:ext cx="914400" cy="914400"/>
          </a:xfrm>
          <a:prstGeom prst="rect">
            <a:avLst/>
          </a:prstGeom>
          <a:noFill/>
        </p:spPr>
      </p:pic>
      <p:pic>
        <p:nvPicPr>
          <p:cNvPr id="545801" name="Picture 9" descr="D:\Yigang\datasets\TRPCA_database\Bill_Gates\gates (10)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4925" y="5521442"/>
            <a:ext cx="914400" cy="914400"/>
          </a:xfrm>
          <a:prstGeom prst="rect">
            <a:avLst/>
          </a:prstGeom>
          <a:noFill/>
        </p:spPr>
      </p:pic>
      <p:pic>
        <p:nvPicPr>
          <p:cNvPr id="545802" name="Picture 10" descr="D:\Yigang\datasets\TRPCA_database\Bill_Gates\gates (11).jp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7575" y="5530967"/>
            <a:ext cx="914400" cy="914400"/>
          </a:xfrm>
          <a:prstGeom prst="rect">
            <a:avLst/>
          </a:prstGeom>
          <a:noFill/>
        </p:spPr>
      </p:pic>
      <p:pic>
        <p:nvPicPr>
          <p:cNvPr id="545803" name="Picture 11" descr="D:\Yigang\datasets\TRPCA_database\Bill_Gates\gates (13)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0025" y="5511917"/>
            <a:ext cx="914400" cy="914400"/>
          </a:xfrm>
          <a:prstGeom prst="rect">
            <a:avLst/>
          </a:prstGeom>
          <a:noFill/>
        </p:spPr>
      </p:pic>
      <p:pic>
        <p:nvPicPr>
          <p:cNvPr id="545804" name="Picture 12" descr="D:\Yigang\datasets\TRPCA_database\Bill_Gates\gates (14).jp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0025" y="4968992"/>
            <a:ext cx="914400" cy="914400"/>
          </a:xfrm>
          <a:prstGeom prst="rect">
            <a:avLst/>
          </a:prstGeom>
          <a:noFill/>
        </p:spPr>
      </p:pic>
      <p:pic>
        <p:nvPicPr>
          <p:cNvPr id="545806" name="Picture 14" descr="D:\Yigang\datasets\TRPCA_database\Bill_Gates\gates (16).jp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05625" y="5530967"/>
            <a:ext cx="914400" cy="914400"/>
          </a:xfrm>
          <a:prstGeom prst="rect">
            <a:avLst/>
          </a:prstGeom>
          <a:noFill/>
        </p:spPr>
      </p:pic>
      <p:pic>
        <p:nvPicPr>
          <p:cNvPr id="545807" name="Picture 15" descr="D:\Yigang\datasets\TRPCA_database\Bill_Gates\gates (17).jp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1865430"/>
            <a:ext cx="914400" cy="1228800"/>
          </a:xfrm>
          <a:prstGeom prst="rect">
            <a:avLst/>
          </a:prstGeom>
          <a:noFill/>
        </p:spPr>
      </p:pic>
      <p:pic>
        <p:nvPicPr>
          <p:cNvPr id="545808" name="Picture 16" descr="D:\Yigang\datasets\TRPCA_database\Bill_Gates\gates (18).jp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50" y="663685"/>
            <a:ext cx="1554480" cy="1212740"/>
          </a:xfrm>
          <a:prstGeom prst="rect">
            <a:avLst/>
          </a:prstGeom>
          <a:noFill/>
        </p:spPr>
      </p:pic>
      <p:pic>
        <p:nvPicPr>
          <p:cNvPr id="545809" name="Picture 17" descr="D:\Yigang\datasets\TRPCA_database\Bill_Gates\gates (19).jp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521" y="639880"/>
            <a:ext cx="914400" cy="1373880"/>
          </a:xfrm>
          <a:prstGeom prst="rect">
            <a:avLst/>
          </a:prstGeom>
          <a:noFill/>
        </p:spPr>
      </p:pic>
      <p:pic>
        <p:nvPicPr>
          <p:cNvPr id="545810" name="Picture 18" descr="D:\Yigang\datasets\TRPCA_database\Bill_Gates\gates (21).jpg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1946" y="4337675"/>
            <a:ext cx="914400" cy="1234450"/>
          </a:xfrm>
          <a:prstGeom prst="rect">
            <a:avLst/>
          </a:prstGeom>
          <a:noFill/>
        </p:spPr>
      </p:pic>
      <p:pic>
        <p:nvPicPr>
          <p:cNvPr id="545811" name="Picture 19" descr="D:\Yigang\datasets\TRPCA_database\Bill_Gates\gates (22).jpg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1" y="4340338"/>
            <a:ext cx="914400" cy="1234450"/>
          </a:xfrm>
          <a:prstGeom prst="rect">
            <a:avLst/>
          </a:prstGeom>
          <a:noFill/>
        </p:spPr>
      </p:pic>
      <p:pic>
        <p:nvPicPr>
          <p:cNvPr id="545812" name="Picture 20" descr="D:\Yigang\datasets\TRPCA_database\Bill_Gates\gates (23).jpg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9550" y="3092563"/>
            <a:ext cx="914400" cy="1234450"/>
          </a:xfrm>
          <a:prstGeom prst="rect">
            <a:avLst/>
          </a:prstGeom>
          <a:noFill/>
        </p:spPr>
      </p:pic>
      <p:pic>
        <p:nvPicPr>
          <p:cNvPr id="545813" name="Picture 21" descr="D:\Yigang\datasets\TRPCA_database\Bill_Gates\gates (25).jpg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1" y="3073513"/>
            <a:ext cx="914400" cy="1234450"/>
          </a:xfrm>
          <a:prstGeom prst="rect">
            <a:avLst/>
          </a:prstGeom>
          <a:noFill/>
        </p:spPr>
      </p:pic>
      <p:pic>
        <p:nvPicPr>
          <p:cNvPr id="545814" name="Picture 22" descr="D:\Yigang\datasets\TRPCA_database\Bill_Gates\gates (26).jpg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1" y="3092563"/>
            <a:ext cx="914400" cy="1222262"/>
          </a:xfrm>
          <a:prstGeom prst="rect">
            <a:avLst/>
          </a:prstGeom>
          <a:noFill/>
        </p:spPr>
      </p:pic>
      <p:pic>
        <p:nvPicPr>
          <p:cNvPr id="545815" name="Picture 23" descr="D:\Yigang\datasets\TRPCA_database\Bill_Gates\gates (27).jpg"/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2421" y="3102088"/>
            <a:ext cx="914400" cy="1234450"/>
          </a:xfrm>
          <a:prstGeom prst="rect">
            <a:avLst/>
          </a:prstGeom>
          <a:noFill/>
        </p:spPr>
      </p:pic>
      <p:pic>
        <p:nvPicPr>
          <p:cNvPr id="545816" name="Picture 24" descr="D:\Yigang\datasets\TRPCA_database\Bill_Gates\gates (28).jp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46" y="3092563"/>
            <a:ext cx="914400" cy="1234450"/>
          </a:xfrm>
          <a:prstGeom prst="rect">
            <a:avLst/>
          </a:prstGeom>
          <a:noFill/>
        </p:spPr>
      </p:pic>
      <p:pic>
        <p:nvPicPr>
          <p:cNvPr id="545817" name="Picture 25" descr="D:\Yigang\datasets\TRPCA_database\Bill_Gates\gates (29).jpg"/>
          <p:cNvPicPr>
            <a:picLocks noChangeAspect="1"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150" y="4311763"/>
            <a:ext cx="914400" cy="1234450"/>
          </a:xfrm>
          <a:prstGeom prst="rect">
            <a:avLst/>
          </a:prstGeom>
          <a:noFill/>
        </p:spPr>
      </p:pic>
      <p:pic>
        <p:nvPicPr>
          <p:cNvPr id="545818" name="Picture 26" descr="D:\Yigang\datasets\TRPCA_database\Bill_Gates\gates (30).jpg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146" y="1863838"/>
            <a:ext cx="914400" cy="1234450"/>
          </a:xfrm>
          <a:prstGeom prst="rect">
            <a:avLst/>
          </a:prstGeom>
          <a:noFill/>
        </p:spPr>
      </p:pic>
      <p:pic>
        <p:nvPicPr>
          <p:cNvPr id="545819" name="Picture 27" descr="D:\Yigang\datasets\TRPCA_database\Bill_Gates\gates (31).jpg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46" y="1863838"/>
            <a:ext cx="914400" cy="1234450"/>
          </a:xfrm>
          <a:prstGeom prst="rect">
            <a:avLst/>
          </a:prstGeom>
          <a:noFill/>
        </p:spPr>
      </p:pic>
      <p:pic>
        <p:nvPicPr>
          <p:cNvPr id="545820" name="Picture 28" descr="D:\Yigang\datasets\TRPCA_database\Bill_Gates\gates (32).jpg"/>
          <p:cNvPicPr>
            <a:picLocks noChangeAspect="1"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6346" y="1863838"/>
            <a:ext cx="914400" cy="1234450"/>
          </a:xfrm>
          <a:prstGeom prst="rect">
            <a:avLst/>
          </a:prstGeom>
          <a:noFill/>
        </p:spPr>
      </p:pic>
      <p:pic>
        <p:nvPicPr>
          <p:cNvPr id="545821" name="Picture 29" descr="D:\Yigang\datasets\TRPCA_database\Bill_Gates\gates (33).jpg"/>
          <p:cNvPicPr>
            <a:picLocks noChangeAspect="1"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46" y="4302238"/>
            <a:ext cx="914400" cy="1234450"/>
          </a:xfrm>
          <a:prstGeom prst="rect">
            <a:avLst/>
          </a:prstGeom>
          <a:noFill/>
        </p:spPr>
      </p:pic>
      <p:pic>
        <p:nvPicPr>
          <p:cNvPr id="545822" name="Picture 30" descr="D:\Yigang\datasets\TRPCA_database\Bill_Gates\gates (34).jpg"/>
          <p:cNvPicPr>
            <a:picLocks noChangeAspect="1"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46" y="4328150"/>
            <a:ext cx="914400" cy="1234450"/>
          </a:xfrm>
          <a:prstGeom prst="rect">
            <a:avLst/>
          </a:prstGeom>
          <a:noFill/>
        </p:spPr>
      </p:pic>
      <p:pic>
        <p:nvPicPr>
          <p:cNvPr id="545823" name="Picture 31" descr="D:\Yigang\datasets\TRPCA_database\Bill_Gates\gates (35).jpg"/>
          <p:cNvPicPr>
            <a:picLocks noChangeAspect="1" noChangeArrowheads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146" y="4330813"/>
            <a:ext cx="914400" cy="1234450"/>
          </a:xfrm>
          <a:prstGeom prst="rect">
            <a:avLst/>
          </a:prstGeom>
          <a:noFill/>
        </p:spPr>
      </p:pic>
      <p:pic>
        <p:nvPicPr>
          <p:cNvPr id="545824" name="Picture 32" descr="D:\Yigang\datasets\TRPCA_database\Bill_Gates\gates (36).jpg"/>
          <p:cNvPicPr>
            <a:picLocks noChangeAspect="1" noChangeArrowheads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5146" y="3092563"/>
            <a:ext cx="914400" cy="1234450"/>
          </a:xfrm>
          <a:prstGeom prst="rect">
            <a:avLst/>
          </a:prstGeom>
          <a:noFill/>
        </p:spPr>
      </p:pic>
      <p:pic>
        <p:nvPicPr>
          <p:cNvPr id="545825" name="Picture 33" descr="D:\Yigang\datasets\TRPCA_database\Bill_Gates\gates (38).jpg"/>
          <p:cNvPicPr>
            <a:picLocks noChangeAspect="1" noChangeArrowheads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50" y="3073513"/>
            <a:ext cx="914400" cy="1234450"/>
          </a:xfrm>
          <a:prstGeom prst="rect">
            <a:avLst/>
          </a:prstGeom>
          <a:noFill/>
        </p:spPr>
      </p:pic>
      <p:pic>
        <p:nvPicPr>
          <p:cNvPr id="545826" name="Picture 34" descr="D:\Yigang\datasets\TRPCA_database\Bill_Gates\gates (39).jpg"/>
          <p:cNvPicPr>
            <a:picLocks noChangeAspect="1" noChangeArrowheads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1946" y="1863838"/>
            <a:ext cx="914400" cy="1260362"/>
          </a:xfrm>
          <a:prstGeom prst="rect">
            <a:avLst/>
          </a:prstGeom>
          <a:noFill/>
        </p:spPr>
      </p:pic>
      <p:pic>
        <p:nvPicPr>
          <p:cNvPr id="545827" name="Picture 35" descr="D:\Yigang\datasets\TRPCA_database\Bill_Gates\gates (40).jpg"/>
          <p:cNvPicPr>
            <a:picLocks noChangeAspect="1" noChangeArrowheads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146" y="3102088"/>
            <a:ext cx="914400" cy="1234450"/>
          </a:xfrm>
          <a:prstGeom prst="rect">
            <a:avLst/>
          </a:prstGeom>
          <a:noFill/>
        </p:spPr>
      </p:pic>
      <p:pic>
        <p:nvPicPr>
          <p:cNvPr id="545828" name="Picture 36" descr="D:\Yigang\datasets\TRPCA_database\Bill_Gates\gates (41).jpg"/>
          <p:cNvPicPr>
            <a:picLocks noChangeAspect="1" noChangeArrowheads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8021" y="3102088"/>
            <a:ext cx="914400" cy="1234450"/>
          </a:xfrm>
          <a:prstGeom prst="rect">
            <a:avLst/>
          </a:prstGeom>
          <a:noFill/>
        </p:spPr>
      </p:pic>
      <p:pic>
        <p:nvPicPr>
          <p:cNvPr id="545829" name="Picture 37" descr="D:\Yigang\datasets\TRPCA_database\Bill_Gates\gates (42).jpg"/>
          <p:cNvPicPr>
            <a:picLocks noChangeAspect="1" noChangeArrowheads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546" y="4330813"/>
            <a:ext cx="914400" cy="1234450"/>
          </a:xfrm>
          <a:prstGeom prst="rect">
            <a:avLst/>
          </a:prstGeom>
          <a:noFill/>
        </p:spPr>
      </p:pic>
      <p:pic>
        <p:nvPicPr>
          <p:cNvPr id="545830" name="Picture 38" descr="D:\Yigang\datasets\TRPCA_database\Bill_Gates\gates (43).jpg"/>
          <p:cNvPicPr>
            <a:picLocks noChangeAspect="1" noChangeArrowheads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4221" y="635113"/>
            <a:ext cx="914400" cy="1234450"/>
          </a:xfrm>
          <a:prstGeom prst="rect">
            <a:avLst/>
          </a:prstGeom>
          <a:noFill/>
        </p:spPr>
      </p:pic>
      <p:pic>
        <p:nvPicPr>
          <p:cNvPr id="545831" name="Picture 39" descr="D:\Yigang\datasets\TRPCA_database\Bill_Gates\gates (44).jpg"/>
          <p:cNvPicPr>
            <a:picLocks noChangeAspect="1" noChangeArrowheads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50" y="1844788"/>
            <a:ext cx="914400" cy="1234450"/>
          </a:xfrm>
          <a:prstGeom prst="rect">
            <a:avLst/>
          </a:prstGeom>
          <a:noFill/>
        </p:spPr>
      </p:pic>
      <p:pic>
        <p:nvPicPr>
          <p:cNvPr id="545832" name="Picture 40" descr="D:\Yigang\datasets\TRPCA_database\Bill_Gates\gates (45).jpg"/>
          <p:cNvPicPr>
            <a:picLocks noChangeAspect="1" noChangeArrowheads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46" y="1863838"/>
            <a:ext cx="914400" cy="1234450"/>
          </a:xfrm>
          <a:prstGeom prst="rect">
            <a:avLst/>
          </a:prstGeom>
          <a:noFill/>
        </p:spPr>
      </p:pic>
      <p:pic>
        <p:nvPicPr>
          <p:cNvPr id="545833" name="Picture 41" descr="D:\Yigang\datasets\TRPCA_database\Bill_Gates\gates (46).jpg"/>
          <p:cNvPicPr>
            <a:picLocks noChangeAspect="1" noChangeArrowheads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146" y="1873363"/>
            <a:ext cx="914400" cy="1234450"/>
          </a:xfrm>
          <a:prstGeom prst="rect">
            <a:avLst/>
          </a:prstGeom>
          <a:noFill/>
        </p:spPr>
      </p:pic>
      <p:pic>
        <p:nvPicPr>
          <p:cNvPr id="545834" name="Picture 42" descr="D:\Yigang\datasets\TRPCA_database\Bill_Gates\gates (47).jpg"/>
          <p:cNvPicPr>
            <a:picLocks noChangeAspect="1" noChangeArrowheads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546" y="1863838"/>
            <a:ext cx="914400" cy="1241312"/>
          </a:xfrm>
          <a:prstGeom prst="rect">
            <a:avLst/>
          </a:prstGeom>
          <a:noFill/>
        </p:spPr>
      </p:pic>
      <p:pic>
        <p:nvPicPr>
          <p:cNvPr id="545835" name="Picture 43" descr="D:\Yigang\datasets\TRPCA_database\Bill_Gates\gates (48).jpg"/>
          <p:cNvPicPr>
            <a:picLocks noChangeAspect="1"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0496" y="635113"/>
            <a:ext cx="914400" cy="1234450"/>
          </a:xfrm>
          <a:prstGeom prst="rect">
            <a:avLst/>
          </a:prstGeom>
          <a:noFill/>
        </p:spPr>
      </p:pic>
      <p:pic>
        <p:nvPicPr>
          <p:cNvPr id="545836" name="Picture 44" descr="D:\Yigang\datasets\TRPCA_database\Bill_Gates\gates (50).jpg"/>
          <p:cNvPicPr>
            <a:picLocks noChangeAspect="1"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3171" y="635113"/>
            <a:ext cx="914400" cy="1234450"/>
          </a:xfrm>
          <a:prstGeom prst="rect">
            <a:avLst/>
          </a:prstGeom>
          <a:noFill/>
        </p:spPr>
      </p:pic>
      <p:pic>
        <p:nvPicPr>
          <p:cNvPr id="545837" name="Picture 45" descr="D:\Yigang\datasets\TRPCA_database\Bill_Gates\gates (51).jpg"/>
          <p:cNvPicPr>
            <a:picLocks noChangeAspect="1" noChangeArrowheads="1"/>
          </p:cNvPicPr>
          <p:nvPr/>
        </p:nvPicPr>
        <p:blipFill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796" y="635113"/>
            <a:ext cx="914400" cy="1234450"/>
          </a:xfrm>
          <a:prstGeom prst="rect">
            <a:avLst/>
          </a:prstGeom>
          <a:noFill/>
        </p:spPr>
      </p:pic>
      <p:pic>
        <p:nvPicPr>
          <p:cNvPr id="545838" name="Picture 46" descr="D:\Yigang\datasets\TRPCA_database\Bill_Gates\gates (52).jpg"/>
          <p:cNvPicPr>
            <a:picLocks noChangeAspect="1" noChangeArrowheads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3946" y="635113"/>
            <a:ext cx="914400" cy="1234450"/>
          </a:xfrm>
          <a:prstGeom prst="rect">
            <a:avLst/>
          </a:prstGeom>
          <a:noFill/>
        </p:spPr>
      </p:pic>
      <p:pic>
        <p:nvPicPr>
          <p:cNvPr id="545839" name="Picture 47" descr="D:\Yigang\datasets\TRPCA_database\Bill_Gates\gates (53).jpg"/>
          <p:cNvPicPr>
            <a:picLocks noChangeAspect="1" noChangeArrowheads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2421" y="635113"/>
            <a:ext cx="914400" cy="1234450"/>
          </a:xfrm>
          <a:prstGeom prst="rect">
            <a:avLst/>
          </a:prstGeom>
          <a:noFill/>
        </p:spPr>
      </p:pic>
      <p:pic>
        <p:nvPicPr>
          <p:cNvPr id="545840" name="Picture 48" descr="D:\Yigang\datasets\TRPCA_database\Bill_Gates\gates (54).jpg"/>
          <p:cNvPicPr>
            <a:picLocks noChangeAspect="1" noChangeArrowheads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6425" y="635113"/>
            <a:ext cx="914400" cy="1234450"/>
          </a:xfrm>
          <a:prstGeom prst="rect">
            <a:avLst/>
          </a:prstGeom>
          <a:noFill/>
        </p:spPr>
      </p:pic>
      <p:pic>
        <p:nvPicPr>
          <p:cNvPr id="545841" name="Picture 49" descr="D:\Yigang\datasets\TRPCA_database\Bill_Gates\gates (55).jpg"/>
          <p:cNvPicPr>
            <a:picLocks noChangeAspect="1" noChangeArrowheads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7471" y="635113"/>
            <a:ext cx="914400" cy="1234450"/>
          </a:xfrm>
          <a:prstGeom prst="rect">
            <a:avLst/>
          </a:prstGeom>
          <a:noFill/>
        </p:spPr>
      </p:pic>
      <p:pic>
        <p:nvPicPr>
          <p:cNvPr id="461825" name="Picture 1" descr="D:\Yigang\datasets\TRPCA_database\Bill_Gates\gates (6).jpg"/>
          <p:cNvPicPr>
            <a:picLocks noChangeAspect="1" noChangeArrowheads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0501" y="4324351"/>
            <a:ext cx="933450" cy="933450"/>
          </a:xfrm>
          <a:prstGeom prst="rect">
            <a:avLst/>
          </a:prstGeom>
          <a:noFill/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RASL – Aligning Face Images from the Internet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Peng, Ganesh, Wright, Ma, CVPR’10, TPAMI’11</a:t>
            </a:r>
          </a:p>
        </p:txBody>
      </p:sp>
      <p:sp>
        <p:nvSpPr>
          <p:cNvPr id="6" name="文本框 5"/>
          <p:cNvSpPr txBox="1"/>
          <p:nvPr/>
        </p:nvSpPr>
        <p:spPr>
          <a:xfrm flipH="1">
            <a:off x="1" y="6455418"/>
            <a:ext cx="400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*48 images collected from internet</a:t>
            </a:r>
          </a:p>
        </p:txBody>
      </p:sp>
    </p:spTree>
    <p:extLst>
      <p:ext uri="{BB962C8B-B14F-4D97-AF65-F5344CB8AC3E}">
        <p14:creationId xmlns:p14="http://schemas.microsoft.com/office/powerpoint/2010/main" val="1297635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76425" y="685800"/>
            <a:ext cx="506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10000"/>
                  </a:schemeClr>
                </a:solidFill>
              </a:rPr>
              <a:t>Input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: faces detected by a face detector (    )</a:t>
            </a:r>
          </a:p>
        </p:txBody>
      </p:sp>
      <p:pic>
        <p:nvPicPr>
          <p:cNvPr id="557058" name="Picture 2" descr="D:\Yigang\My_Notes\RPCA_Face_Alignment\FRPCA_v5\pictures\Bill_Gates_D.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085850"/>
            <a:ext cx="4724400" cy="4686300"/>
          </a:xfrm>
          <a:prstGeom prst="rect">
            <a:avLst/>
          </a:prstGeom>
          <a:noFill/>
        </p:spPr>
      </p:pic>
      <p:pic>
        <p:nvPicPr>
          <p:cNvPr id="557059" name="Picture 3" descr="D:\Yigang\My_Notes\RPCA_Face_Alignment\FRPCA_v5\pictures\Bill_Gates_averageD.ep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2552" y="2819400"/>
            <a:ext cx="1219200" cy="1219200"/>
          </a:xfrm>
          <a:prstGeom prst="rect">
            <a:avLst/>
          </a:prstGeom>
          <a:noFill/>
        </p:spPr>
      </p:pic>
      <p:pic>
        <p:nvPicPr>
          <p:cNvPr id="8" name="Picture 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65038" y="755650"/>
            <a:ext cx="216005" cy="216005"/>
          </a:xfrm>
          <a:prstGeom prst="rect">
            <a:avLst/>
          </a:prstGeom>
          <a:noFill/>
          <a:ln/>
          <a:effectLst/>
        </p:spPr>
      </p:pic>
      <p:sp>
        <p:nvSpPr>
          <p:cNvPr id="10" name="TextBox 9"/>
          <p:cNvSpPr txBox="1"/>
          <p:nvPr/>
        </p:nvSpPr>
        <p:spPr>
          <a:xfrm>
            <a:off x="6819900" y="2609850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Average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RASL – Faces Detected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Peng, Ganesh, Wright, Ma, CVPR’10, TPAMI’11</a:t>
            </a:r>
          </a:p>
        </p:txBody>
      </p:sp>
    </p:spTree>
    <p:extLst>
      <p:ext uri="{BB962C8B-B14F-4D97-AF65-F5344CB8AC3E}">
        <p14:creationId xmlns:p14="http://schemas.microsoft.com/office/powerpoint/2010/main" val="31835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62275" y="666750"/>
            <a:ext cx="427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10000"/>
                  </a:schemeClr>
                </a:solidFill>
              </a:rPr>
              <a:t>Output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: aligned faces (           )</a:t>
            </a:r>
          </a:p>
        </p:txBody>
      </p:sp>
      <p:pic>
        <p:nvPicPr>
          <p:cNvPr id="558082" name="Picture 2" descr="D:\Yigang\My_Notes\RPCA_Face_Alignment\FRPCA_v5\pictures\Bill_Gates_Do.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085850"/>
            <a:ext cx="4724400" cy="4686300"/>
          </a:xfrm>
          <a:prstGeom prst="rect">
            <a:avLst/>
          </a:prstGeom>
          <a:noFill/>
        </p:spPr>
      </p:pic>
      <p:pic>
        <p:nvPicPr>
          <p:cNvPr id="558083" name="Picture 3" descr="D:\Yigang\My_Notes\RPCA_Face_Alignment\FRPCA_v5\pictures\Bill_Gates_averageDo.ep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2552" y="2819400"/>
            <a:ext cx="1219200" cy="1219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819900" y="2609850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Average</a:t>
            </a:r>
          </a:p>
        </p:txBody>
      </p:sp>
      <p:pic>
        <p:nvPicPr>
          <p:cNvPr id="10" name="Picture 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459331" y="741362"/>
            <a:ext cx="619288" cy="215052"/>
          </a:xfrm>
          <a:prstGeom prst="rect">
            <a:avLst/>
          </a:prstGeom>
          <a:noFill/>
          <a:ln/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RASL – Faces Aligned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Peng, Ganesh, Wright, Ma, CVPR’10, TPAMI’11</a:t>
            </a:r>
          </a:p>
        </p:txBody>
      </p:sp>
    </p:spTree>
    <p:extLst>
      <p:ext uri="{BB962C8B-B14F-4D97-AF65-F5344CB8AC3E}">
        <p14:creationId xmlns:p14="http://schemas.microsoft.com/office/powerpoint/2010/main" val="12633827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90725" y="657225"/>
            <a:ext cx="427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10000"/>
                  </a:schemeClr>
                </a:solidFill>
              </a:rPr>
              <a:t>Output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: clean low-rank faces (    )</a:t>
            </a:r>
          </a:p>
        </p:txBody>
      </p:sp>
      <p:pic>
        <p:nvPicPr>
          <p:cNvPr id="559106" name="Picture 2" descr="D:\Yigang\My_Notes\RPCA_Face_Alignment\FRPCA_v5\pictures\Bill_Gates_A.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085850"/>
            <a:ext cx="4724400" cy="4686300"/>
          </a:xfrm>
          <a:prstGeom prst="rect">
            <a:avLst/>
          </a:prstGeom>
          <a:noFill/>
        </p:spPr>
      </p:pic>
      <p:pic>
        <p:nvPicPr>
          <p:cNvPr id="559108" name="Picture 4" descr="D:\Yigang\My_Notes\RPCA_Face_Alignment\FRPCA_v5\pictures\Bill_Gates_averageA.ep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2552" y="2819400"/>
            <a:ext cx="1219200" cy="1219200"/>
          </a:xfrm>
          <a:prstGeom prst="rect">
            <a:avLst/>
          </a:prstGeom>
          <a:noFill/>
        </p:spPr>
      </p:pic>
      <p:pic>
        <p:nvPicPr>
          <p:cNvPr id="8" name="Picture 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74708" y="727075"/>
            <a:ext cx="215464" cy="215464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6819900" y="2609850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Average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RASL – Faces Repaired and Cleaned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Peng, Ganesh, Wright, Ma, CVPR’10, TPAMI’11</a:t>
            </a:r>
          </a:p>
        </p:txBody>
      </p:sp>
    </p:spTree>
    <p:extLst>
      <p:ext uri="{BB962C8B-B14F-4D97-AF65-F5344CB8AC3E}">
        <p14:creationId xmlns:p14="http://schemas.microsoft.com/office/powerpoint/2010/main" val="372106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323555" y="4009292"/>
            <a:ext cx="84968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</a:rPr>
              <a:t>Real application data often contain </a:t>
            </a:r>
            <a:r>
              <a:rPr lang="en-US" sz="2000" b="1" i="1" dirty="0">
                <a:solidFill>
                  <a:srgbClr val="000000"/>
                </a:solidFill>
              </a:rPr>
              <a:t>missing observations</a:t>
            </a:r>
            <a:r>
              <a:rPr lang="en-US" sz="2000" i="1" dirty="0">
                <a:solidFill>
                  <a:srgbClr val="000000"/>
                </a:solidFill>
              </a:rPr>
              <a:t>, </a:t>
            </a:r>
            <a:r>
              <a:rPr lang="en-US" sz="2000" b="1" i="1" dirty="0">
                <a:solidFill>
                  <a:srgbClr val="000000"/>
                </a:solidFill>
              </a:rPr>
              <a:t>corruptions, </a:t>
            </a:r>
            <a:r>
              <a:rPr lang="en-US" sz="2000" i="1" dirty="0">
                <a:solidFill>
                  <a:srgbClr val="000000"/>
                </a:solidFill>
              </a:rPr>
              <a:t>or subject to unknown </a:t>
            </a:r>
            <a:r>
              <a:rPr lang="en-US" sz="2000" b="1" i="1" dirty="0">
                <a:solidFill>
                  <a:srgbClr val="000000"/>
                </a:solidFill>
              </a:rPr>
              <a:t>deformation or misalignment. </a:t>
            </a:r>
          </a:p>
          <a:p>
            <a:endParaRPr lang="en-US" sz="2000" b="1" i="1" dirty="0">
              <a:solidFill>
                <a:srgbClr val="000000"/>
              </a:solidFill>
            </a:endParaRPr>
          </a:p>
          <a:p>
            <a:r>
              <a:rPr lang="en-US" sz="2000" b="1" i="1" dirty="0">
                <a:solidFill>
                  <a:srgbClr val="000000"/>
                </a:solidFill>
              </a:rPr>
              <a:t>Classical methods (e.g., PCA, least square regression) break down…</a:t>
            </a:r>
            <a:endParaRPr lang="en-US" sz="2000" b="1" dirty="0"/>
          </a:p>
        </p:txBody>
      </p:sp>
      <p:pic>
        <p:nvPicPr>
          <p:cNvPr id="81" name="Picture 6" descr="C:\Users\mayi\Desktop\Papers\ICCV2011_curved_v5\images\curvedbuildings2\1_plot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4876" y="1051140"/>
            <a:ext cx="2104272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4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337" y="1051140"/>
            <a:ext cx="1607489" cy="219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2" name="Group 72"/>
          <p:cNvGrpSpPr/>
          <p:nvPr/>
        </p:nvGrpSpPr>
        <p:grpSpPr>
          <a:xfrm>
            <a:off x="5598946" y="1051140"/>
            <a:ext cx="2783191" cy="2196409"/>
            <a:chOff x="514350" y="635113"/>
            <a:chExt cx="8229601" cy="5822837"/>
          </a:xfrm>
        </p:grpSpPr>
        <p:pic>
          <p:nvPicPr>
            <p:cNvPr id="83" name="Picture 2" descr="D:\Yigang\datasets\TRPCA_database\Bill_Gates\gates (56).jp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43022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84" name="Picture 3" descr="D:\Yigang\datasets\TRPCA_database\Bill_Gates\gates.jp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5521442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5" name="Picture 4" descr="D:\Yigang\datasets\TRPCA_database\Bill_Gates\gates (3).jp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0050" y="5514975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6" name="Picture 5" descr="D:\Yigang\datasets\TRPCA_database\Bill_Gates\gates (5).jp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675" y="554355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7" name="Picture 6" descr="D:\Yigang\datasets\TRPCA_database\Bill_Gates\gates (7).jp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1675" y="5540492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8" name="Picture 7" descr="D:\Yigang\datasets\TRPCA_database\Bill_Gates\gates (8).jp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5514975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9" name="Picture 8" descr="D:\Yigang\datasets\TRPCA_database\Bill_Gates\gates (9).jp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625" y="5514975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90" name="Picture 9" descr="D:\Yigang\datasets\TRPCA_database\Bill_Gates\gates (10).jp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4925" y="5521442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91" name="Picture 10" descr="D:\Yigang\datasets\TRPCA_database\Bill_Gates\gates (11).jpg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7575" y="5530967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92" name="Picture 11" descr="D:\Yigang\datasets\TRPCA_database\Bill_Gates\gates (13).jpg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025" y="5511917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93" name="Picture 12" descr="D:\Yigang\datasets\TRPCA_database\Bill_Gates\gates (14).jpg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025" y="4968992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95" name="Picture 14" descr="D:\Yigang\datasets\TRPCA_database\Bill_Gates\gates (16).jpg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625" y="5530967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96" name="Picture 15" descr="D:\Yigang\datasets\TRPCA_database\Bill_Gates\gates (17).jpg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088" y="1865430"/>
              <a:ext cx="914400" cy="1228800"/>
            </a:xfrm>
            <a:prstGeom prst="rect">
              <a:avLst/>
            </a:prstGeom>
            <a:noFill/>
          </p:spPr>
        </p:pic>
        <p:pic>
          <p:nvPicPr>
            <p:cNvPr id="98" name="Picture 16" descr="D:\Yigang\datasets\TRPCA_database\Bill_Gates\gates (18).jpg"/>
            <p:cNvPicPr>
              <a:picLocks noChangeAspect="1" noChangeArrowheads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663685"/>
              <a:ext cx="1554480" cy="1212740"/>
            </a:xfrm>
            <a:prstGeom prst="rect">
              <a:avLst/>
            </a:prstGeom>
            <a:noFill/>
          </p:spPr>
        </p:pic>
        <p:pic>
          <p:nvPicPr>
            <p:cNvPr id="99" name="Picture 17" descr="D:\Yigang\datasets\TRPCA_database\Bill_Gates\gates (19).jpg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8521" y="639880"/>
              <a:ext cx="914400" cy="1373880"/>
            </a:xfrm>
            <a:prstGeom prst="rect">
              <a:avLst/>
            </a:prstGeom>
            <a:noFill/>
          </p:spPr>
        </p:pic>
        <p:pic>
          <p:nvPicPr>
            <p:cNvPr id="102" name="Picture 18" descr="D:\Yigang\datasets\TRPCA_database\Bill_Gates\gates (21).jpg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946" y="4337675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5" name="Picture 19" descr="D:\Yigang\datasets\TRPCA_database\Bill_Gates\gates (22).jpg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821" y="43403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6" name="Picture 20" descr="D:\Yigang\datasets\TRPCA_database\Bill_Gates\gates (23).jpg"/>
            <p:cNvPicPr>
              <a:picLocks noChangeAspect="1" noChangeArrowheads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550" y="309256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7" name="Picture 21" descr="D:\Yigang\datasets\TRPCA_database\Bill_Gates\gates (25).jpg"/>
            <p:cNvPicPr>
              <a:picLocks noChangeAspect="1" noChangeArrowheads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221" y="30735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08" name="Picture 22" descr="D:\Yigang\datasets\TRPCA_database\Bill_Gates\gates (26).jpg"/>
            <p:cNvPicPr>
              <a:picLocks noChangeAspect="1" noChangeArrowheads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821" y="3092563"/>
              <a:ext cx="914400" cy="1222262"/>
            </a:xfrm>
            <a:prstGeom prst="rect">
              <a:avLst/>
            </a:prstGeom>
            <a:noFill/>
          </p:spPr>
        </p:pic>
        <p:pic>
          <p:nvPicPr>
            <p:cNvPr id="109" name="Picture 23" descr="D:\Yigang\datasets\TRPCA_database\Bill_Gates\gates (27).jpg"/>
            <p:cNvPicPr>
              <a:picLocks noChangeAspect="1" noChangeArrowheads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421" y="310208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0" name="Picture 24" descr="D:\Yigang\datasets\TRPCA_database\Bill_Gates\gates (28).jpg"/>
            <p:cNvPicPr>
              <a:picLocks noChangeAspect="1" noChangeArrowheads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46" y="309256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1" name="Picture 25" descr="D:\Yigang\datasets\TRPCA_database\Bill_Gates\gates (29).jpg"/>
            <p:cNvPicPr>
              <a:picLocks noChangeAspect="1" noChangeArrowheads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5150" y="431176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2" name="Picture 26" descr="D:\Yigang\datasets\TRPCA_database\Bill_Gates\gates (30).jpg"/>
            <p:cNvPicPr>
              <a:picLocks noChangeAspect="1" noChangeArrowheads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5146" y="18638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3" name="Picture 27" descr="D:\Yigang\datasets\TRPCA_database\Bill_Gates\gates (31).jpg"/>
            <p:cNvPicPr>
              <a:picLocks noChangeAspect="1" noChangeArrowheads="1"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46" y="18638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4" name="Picture 28" descr="D:\Yigang\datasets\TRPCA_database\Bill_Gates\gates (32).jpg"/>
            <p:cNvPicPr>
              <a:picLocks noChangeAspect="1" noChangeArrowheads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346" y="18638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5" name="Picture 29" descr="D:\Yigang\datasets\TRPCA_database\Bill_Gates\gates (33).jpg"/>
            <p:cNvPicPr>
              <a:picLocks noChangeAspect="1" noChangeArrowheads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46" y="43022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6" name="Picture 30" descr="D:\Yigang\datasets\TRPCA_database\Bill_Gates\gates (34).jpg"/>
            <p:cNvPicPr>
              <a:picLocks noChangeAspect="1" noChangeArrowheads="1"/>
            </p:cNvPicPr>
            <p:nvPr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46" y="4328150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7" name="Picture 31" descr="D:\Yigang\datasets\TRPCA_database\Bill_Gates\gates (35).jpg"/>
            <p:cNvPicPr>
              <a:picLocks noChangeAspect="1" noChangeArrowheads="1"/>
            </p:cNvPicPr>
            <p:nvPr/>
          </p:nvPicPr>
          <p:blipFill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46" y="43308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8" name="Picture 32" descr="D:\Yigang\datasets\TRPCA_database\Bill_Gates\gates (36).jpg"/>
            <p:cNvPicPr>
              <a:picLocks noChangeAspect="1" noChangeArrowheads="1"/>
            </p:cNvPicPr>
            <p:nvPr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5146" y="309256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19" name="Picture 33" descr="D:\Yigang\datasets\TRPCA_database\Bill_Gates\gates (38).jpg"/>
            <p:cNvPicPr>
              <a:picLocks noChangeAspect="1" noChangeArrowheads="1"/>
            </p:cNvPicPr>
            <p:nvPr/>
          </p:nvPicPr>
          <p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30735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20" name="Picture 34" descr="D:\Yigang\datasets\TRPCA_database\Bill_Gates\gates (39).jpg"/>
            <p:cNvPicPr>
              <a:picLocks noChangeAspect="1" noChangeArrowheads="1"/>
            </p:cNvPicPr>
            <p:nvPr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946" y="1863838"/>
              <a:ext cx="914400" cy="1260362"/>
            </a:xfrm>
            <a:prstGeom prst="rect">
              <a:avLst/>
            </a:prstGeom>
            <a:noFill/>
          </p:spPr>
        </p:pic>
        <p:pic>
          <p:nvPicPr>
            <p:cNvPr id="121" name="Picture 35" descr="D:\Yigang\datasets\TRPCA_database\Bill_Gates\gates (40).jpg"/>
            <p:cNvPicPr>
              <a:picLocks noChangeAspect="1" noChangeArrowheads="1"/>
            </p:cNvPicPr>
            <p:nvPr/>
          </p:nvPicPr>
          <p:blipFill>
            <a:blip r:embed="rId3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47" y="3102088"/>
              <a:ext cx="914400" cy="1234449"/>
            </a:xfrm>
            <a:prstGeom prst="rect">
              <a:avLst/>
            </a:prstGeom>
            <a:noFill/>
          </p:spPr>
        </p:pic>
        <p:pic>
          <p:nvPicPr>
            <p:cNvPr id="122" name="Picture 36" descr="D:\Yigang\datasets\TRPCA_database\Bill_Gates\gates (41).jpg"/>
            <p:cNvPicPr>
              <a:picLocks noChangeAspect="1" noChangeArrowheads="1"/>
            </p:cNvPicPr>
            <p:nvPr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8021" y="310208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23" name="Picture 37" descr="D:\Yigang\datasets\TRPCA_database\Bill_Gates\gates (42).jpg"/>
            <p:cNvPicPr>
              <a:picLocks noChangeAspect="1" noChangeArrowheads="1"/>
            </p:cNvPicPr>
            <p:nvPr/>
          </p:nvPicPr>
          <p:blipFill>
            <a:blip r:embed="rId3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546" y="43308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24" name="Picture 38" descr="D:\Yigang\datasets\TRPCA_database\Bill_Gates\gates (43).jpg"/>
            <p:cNvPicPr>
              <a:picLocks noChangeAspect="1" noChangeArrowheads="1"/>
            </p:cNvPicPr>
            <p:nvPr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4221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25" name="Picture 39" descr="D:\Yigang\datasets\TRPCA_database\Bill_Gates\gates (44).jpg"/>
            <p:cNvPicPr>
              <a:picLocks noChangeAspect="1" noChangeArrowheads="1"/>
            </p:cNvPicPr>
            <p:nvPr/>
          </p:nvPicPr>
          <p:blipFill>
            <a:blip r:embed="rId4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" y="184478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26" name="Picture 40" descr="D:\Yigang\datasets\TRPCA_database\Bill_Gates\gates (45).jpg"/>
            <p:cNvPicPr>
              <a:picLocks noChangeAspect="1" noChangeArrowheads="1"/>
            </p:cNvPicPr>
            <p:nvPr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746" y="1863838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27" name="Picture 41" descr="D:\Yigang\datasets\TRPCA_database\Bill_Gates\gates (46).jpg"/>
            <p:cNvPicPr>
              <a:picLocks noChangeAspect="1" noChangeArrowheads="1"/>
            </p:cNvPicPr>
            <p:nvPr/>
          </p:nvPicPr>
          <p:blipFill>
            <a:blip r:embed="rId4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146" y="187336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28" name="Picture 42" descr="D:\Yigang\datasets\TRPCA_database\Bill_Gates\gates (47).jpg"/>
            <p:cNvPicPr>
              <a:picLocks noChangeAspect="1" noChangeArrowheads="1"/>
            </p:cNvPicPr>
            <p:nvPr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546" y="1863838"/>
              <a:ext cx="914400" cy="1241312"/>
            </a:xfrm>
            <a:prstGeom prst="rect">
              <a:avLst/>
            </a:prstGeom>
            <a:noFill/>
          </p:spPr>
        </p:pic>
        <p:pic>
          <p:nvPicPr>
            <p:cNvPr id="129" name="Picture 43" descr="D:\Yigang\datasets\TRPCA_database\Bill_Gates\gates (48).jpg"/>
            <p:cNvPicPr>
              <a:picLocks noChangeAspect="1" noChangeArrowheads="1"/>
            </p:cNvPicPr>
            <p:nvPr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496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30" name="Picture 44" descr="D:\Yigang\datasets\TRPCA_database\Bill_Gates\gates (50).jpg"/>
            <p:cNvPicPr>
              <a:picLocks noChangeAspect="1" noChangeArrowheads="1"/>
            </p:cNvPicPr>
            <p:nvPr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171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31" name="Picture 45" descr="D:\Yigang\datasets\TRPCA_database\Bill_Gates\gates (51).jpg"/>
            <p:cNvPicPr>
              <a:picLocks noChangeAspect="1" noChangeArrowheads="1"/>
            </p:cNvPicPr>
            <p:nvPr/>
          </p:nvPicPr>
          <p:blipFill>
            <a:blip r:embed="rId4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796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32" name="Picture 46" descr="D:\Yigang\datasets\TRPCA_database\Bill_Gates\gates (52).jpg"/>
            <p:cNvPicPr>
              <a:picLocks noChangeAspect="1" noChangeArrowheads="1"/>
            </p:cNvPicPr>
            <p:nvPr/>
          </p:nvPicPr>
          <p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945" y="635113"/>
              <a:ext cx="914400" cy="1234449"/>
            </a:xfrm>
            <a:prstGeom prst="rect">
              <a:avLst/>
            </a:prstGeom>
            <a:noFill/>
          </p:spPr>
        </p:pic>
        <p:pic>
          <p:nvPicPr>
            <p:cNvPr id="133" name="Picture 47" descr="D:\Yigang\datasets\TRPCA_database\Bill_Gates\gates (53).jpg"/>
            <p:cNvPicPr>
              <a:picLocks noChangeAspect="1" noChangeArrowheads="1"/>
            </p:cNvPicPr>
            <p:nvPr/>
          </p:nvPicPr>
          <p:blipFill>
            <a:blip r:embed="rId3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421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34" name="Picture 48" descr="D:\Yigang\datasets\TRPCA_database\Bill_Gates\gates (54).jpg"/>
            <p:cNvPicPr>
              <a:picLocks noChangeAspect="1" noChangeArrowheads="1"/>
            </p:cNvPicPr>
            <p:nvPr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425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35" name="Picture 49" descr="D:\Yigang\datasets\TRPCA_database\Bill_Gates\gates (55).jpg"/>
            <p:cNvPicPr>
              <a:picLocks noChangeAspect="1" noChangeArrowheads="1"/>
            </p:cNvPicPr>
            <p:nvPr/>
          </p:nvPicPr>
          <p:blipFill>
            <a:blip r:embed="rId4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471" y="635113"/>
              <a:ext cx="914400" cy="1234450"/>
            </a:xfrm>
            <a:prstGeom prst="rect">
              <a:avLst/>
            </a:prstGeom>
            <a:noFill/>
          </p:spPr>
        </p:pic>
        <p:pic>
          <p:nvPicPr>
            <p:cNvPr id="136" name="Picture 1" descr="D:\Yigang\datasets\TRPCA_database\Bill_Gates\gates (6).jpg"/>
            <p:cNvPicPr>
              <a:picLocks noChangeAspect="1" noChangeArrowheads="1"/>
            </p:cNvPicPr>
            <p:nvPr/>
          </p:nvPicPr>
          <p:blipFill>
            <a:blip r:embed="rId4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501" y="4324351"/>
              <a:ext cx="933450" cy="933450"/>
            </a:xfrm>
            <a:prstGeom prst="rect">
              <a:avLst/>
            </a:prstGeom>
            <a:noFill/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 – But life is not so easy… </a:t>
            </a:r>
            <a:endParaRPr lang="en-US" altLang="zh-CN" sz="3600" dirty="0">
              <a:solidFill>
                <a:srgbClr val="000000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719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43125" y="647700"/>
            <a:ext cx="4276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10000"/>
                  </a:schemeClr>
                </a:solidFill>
              </a:rPr>
              <a:t>Output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: sparse error images (    )</a:t>
            </a:r>
          </a:p>
        </p:txBody>
      </p:sp>
      <p:pic>
        <p:nvPicPr>
          <p:cNvPr id="560130" name="Picture 2" descr="D:\Yigang\My_Notes\RPCA_Face_Alignment\FRPCA_v5\pictures\Bill_Gates_E.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085850"/>
            <a:ext cx="4724400" cy="4686300"/>
          </a:xfrm>
          <a:prstGeom prst="rect">
            <a:avLst/>
          </a:prstGeom>
          <a:noFill/>
        </p:spPr>
      </p:pic>
      <p:pic>
        <p:nvPicPr>
          <p:cNvPr id="10" name="Picture 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298533" y="727075"/>
            <a:ext cx="215464" cy="215464"/>
          </a:xfrm>
          <a:prstGeom prst="rect">
            <a:avLst/>
          </a:prstGeom>
          <a:noFill/>
          <a:ln/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RASL – Sparse Errors of the Face Images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Peng, Ganesh, Wright, Ma, CVPR’10, TPAMI’11</a:t>
            </a:r>
          </a:p>
        </p:txBody>
      </p:sp>
    </p:spTree>
    <p:extLst>
      <p:ext uri="{BB962C8B-B14F-4D97-AF65-F5344CB8AC3E}">
        <p14:creationId xmlns:p14="http://schemas.microsoft.com/office/powerpoint/2010/main" val="2438707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426" name="Picture 10" descr="C:\Users\mayi\Desktop\ACCV10-TILT\category\Image2_1_Dotau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709" y="4007159"/>
            <a:ext cx="1890763" cy="1418072"/>
          </a:xfrm>
          <a:prstGeom prst="rect">
            <a:avLst/>
          </a:prstGeom>
          <a:noFill/>
        </p:spPr>
      </p:pic>
      <p:pic>
        <p:nvPicPr>
          <p:cNvPr id="828427" name="Picture 11" descr="C:\Users\mayi\Desktop\ACCV10-TILT\category\Image2_1_input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198" y="1675970"/>
            <a:ext cx="1918274" cy="143870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487091" y="922223"/>
            <a:ext cx="255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Input (red window       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7983" y="3440668"/>
            <a:ext cx="383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Output (rectified green window       )</a:t>
            </a:r>
          </a:p>
        </p:txBody>
      </p:sp>
      <p:pic>
        <p:nvPicPr>
          <p:cNvPr id="18" name="Picture 2" descr="C:\Users\mayi\Desktop\Papers\ACCV10-TILT\category\Image3_1_input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36" y="1675969"/>
            <a:ext cx="1918275" cy="1438707"/>
          </a:xfrm>
          <a:prstGeom prst="rect">
            <a:avLst/>
          </a:prstGeom>
          <a:noFill/>
        </p:spPr>
      </p:pic>
      <p:pic>
        <p:nvPicPr>
          <p:cNvPr id="19" name="Picture 2" descr="C:\Users\mayi\Desktop\Papers\ACCV10-TILT\category\Image3_1_Dotau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36" y="3938838"/>
            <a:ext cx="1918275" cy="1438316"/>
          </a:xfrm>
          <a:prstGeom prst="rect">
            <a:avLst/>
          </a:prstGeom>
          <a:noFill/>
        </p:spPr>
      </p:pic>
      <p:pic>
        <p:nvPicPr>
          <p:cNvPr id="20" name="Picture 2" descr="C:\Users\mayi\Desktop\ACCV10-TILT\figure1\Figure1_3_input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8915" y="1675970"/>
            <a:ext cx="1918274" cy="1438706"/>
          </a:xfrm>
          <a:prstGeom prst="rect">
            <a:avLst/>
          </a:prstGeom>
          <a:noFill/>
        </p:spPr>
      </p:pic>
      <p:pic>
        <p:nvPicPr>
          <p:cNvPr id="21" name="Picture 6" descr="C:\Users\mayi\Desktop\ACCV10-TILT\figure1\Figure1_3_Dotau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2670" y="3980038"/>
            <a:ext cx="1926923" cy="1445192"/>
          </a:xfrm>
          <a:prstGeom prst="rect">
            <a:avLst/>
          </a:prstGeom>
          <a:noFill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830" y="1675970"/>
            <a:ext cx="1908872" cy="14387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830" y="3980038"/>
            <a:ext cx="1908872" cy="1445192"/>
          </a:xfrm>
          <a:prstGeom prst="rect">
            <a:avLst/>
          </a:prstGeom>
        </p:spPr>
      </p:pic>
      <p:pic>
        <p:nvPicPr>
          <p:cNvPr id="24" name="Picture 2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484193" y="986604"/>
            <a:ext cx="216005" cy="216005"/>
          </a:xfrm>
          <a:prstGeom prst="rect">
            <a:avLst/>
          </a:prstGeom>
          <a:noFill/>
          <a:ln/>
          <a:effectLst/>
        </p:spPr>
      </p:pic>
      <p:pic>
        <p:nvPicPr>
          <p:cNvPr id="25" name="Picture 2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199310" y="3512897"/>
            <a:ext cx="215465" cy="215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Object Recognition – Regularity of Texts at All Scales!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Zhang, Liang, Ganesh, Ma, ACCV’10 and IJCV’12</a:t>
            </a:r>
          </a:p>
        </p:txBody>
      </p:sp>
    </p:spTree>
    <p:extLst>
      <p:ext uri="{BB962C8B-B14F-4D97-AF65-F5344CB8AC3E}">
        <p14:creationId xmlns:p14="http://schemas.microsoft.com/office/powerpoint/2010/main" val="37115767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yi\Desktop\Papers\TPAMI-Text\resultimage\segTILT_multiimage(0224)\inputimage1\(1)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388" y="888412"/>
            <a:ext cx="3596064" cy="27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yi\Desktop\Papers\TPAMI-Text\resultimage\segTILT_multiimage(0224)\bwimage1\(1)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2609" y="4172434"/>
            <a:ext cx="17811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yi\Desktop\Papers\TPAMI-Text\resultimage\segTILT_multiimage(0224)\smallinputimage\(1)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0887" y="888411"/>
            <a:ext cx="1781175" cy="110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0887" y="2454447"/>
            <a:ext cx="17811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wn Arrow 1"/>
          <p:cNvSpPr/>
          <p:nvPr/>
        </p:nvSpPr>
        <p:spPr bwMode="auto">
          <a:xfrm>
            <a:off x="6612570" y="1970588"/>
            <a:ext cx="357808" cy="465170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1908303" y="4174432"/>
            <a:ext cx="0" cy="1577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2365499" y="4181060"/>
            <a:ext cx="0" cy="1577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2809443" y="4174436"/>
            <a:ext cx="0" cy="15770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09842" y="5416712"/>
            <a:ext cx="323196" cy="2698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80290" y="5417497"/>
            <a:ext cx="323196" cy="2698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44113" y="5412269"/>
            <a:ext cx="323196" cy="2698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86578" y="5417497"/>
            <a:ext cx="323196" cy="2698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2" name="Picture 1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49939" y="4207564"/>
            <a:ext cx="4438290" cy="12991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Recognition – Street Sign Rectification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Xin Zhang,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Zhouchen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Lin, and Ma, ICDAR 2013</a:t>
            </a:r>
          </a:p>
        </p:txBody>
      </p:sp>
    </p:spTree>
    <p:extLst>
      <p:ext uri="{BB962C8B-B14F-4D97-AF65-F5344CB8AC3E}">
        <p14:creationId xmlns:p14="http://schemas.microsoft.com/office/powerpoint/2010/main" val="884946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34" y="2135676"/>
            <a:ext cx="3911766" cy="30658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135676"/>
            <a:ext cx="3929764" cy="306581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81123" y="1543892"/>
            <a:ext cx="383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Microsoft OCR for rotated characters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(2,500 common Chinese characters)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953000" y="1543892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Microsoft OCR for skewed characters (2,500 common Chinese characters)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Recognition – Character Rectification and Recognition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Xin Zhang,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Zhouchen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Lin, and Ma, ICDAR 2013</a:t>
            </a:r>
          </a:p>
        </p:txBody>
      </p:sp>
    </p:spTree>
    <p:extLst>
      <p:ext uri="{BB962C8B-B14F-4D97-AF65-F5344CB8AC3E}">
        <p14:creationId xmlns:p14="http://schemas.microsoft.com/office/powerpoint/2010/main" val="777425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463" y="3567796"/>
            <a:ext cx="1538177" cy="1559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023" y="1416715"/>
            <a:ext cx="1491233" cy="1532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111" y="3549636"/>
            <a:ext cx="1555938" cy="1577252"/>
          </a:xfrm>
          <a:prstGeom prst="rect">
            <a:avLst/>
          </a:prstGeom>
        </p:spPr>
      </p:pic>
      <p:pic>
        <p:nvPicPr>
          <p:cNvPr id="6" name="Picture 5" descr="Dh.eps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191" y="1234746"/>
            <a:ext cx="3426378" cy="2554804"/>
          </a:xfrm>
          <a:prstGeom prst="rect">
            <a:avLst/>
          </a:prstGeom>
        </p:spPr>
      </p:pic>
      <p:pic>
        <p:nvPicPr>
          <p:cNvPr id="7" name="Picture 6" descr="example.eps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18" y="4205410"/>
            <a:ext cx="2181049" cy="5452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6071" y="48879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高清训练图像集</a:t>
            </a:r>
            <a:endParaRPr lang="en-US" dirty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3574" y="36902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字典学习</a:t>
            </a:r>
            <a:endParaRPr lang="en-US" dirty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0619" y="959263"/>
            <a:ext cx="185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稀疏表示字典</a:t>
            </a:r>
            <a:r>
              <a:rPr lang="en-US" altLang="zh-CN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D</a:t>
            </a:r>
            <a:endParaRPr lang="en-US" i="1" dirty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24338" y="955608"/>
            <a:ext cx="132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高清原图</a:t>
            </a:r>
            <a:r>
              <a:rPr lang="en-US" altLang="zh-CN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22215" y="3038037"/>
            <a:ext cx="1912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H</a:t>
            </a:r>
            <a:r>
              <a:rPr lang="en-US" altLang="zh-CN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下采样（</a:t>
            </a:r>
            <a:r>
              <a:rPr lang="en-US" altLang="zh-CN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倍）</a:t>
            </a:r>
            <a:endParaRPr lang="en-US" dirty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04428" y="5223444"/>
            <a:ext cx="219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恢复的高清图像</a:t>
            </a:r>
            <a:r>
              <a:rPr lang="en-US" altLang="zh-CN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x</a:t>
            </a:r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’</a:t>
            </a:r>
            <a:endParaRPr lang="en-US" dirty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31410" y="1928173"/>
            <a:ext cx="318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稀疏表示</a:t>
            </a:r>
            <a:r>
              <a:rPr lang="zh-CN" altLang="en-US" i="1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：</a:t>
            </a:r>
            <a:r>
              <a:rPr lang="en-US" altLang="zh-CN" i="1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x = D a</a:t>
            </a:r>
          </a:p>
          <a:p>
            <a:pPr algn="ctr"/>
            <a:r>
              <a:rPr lang="en-US" altLang="zh-CN" i="1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                          a</a:t>
            </a:r>
            <a:r>
              <a:rPr lang="en-US" altLang="zh-CN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– </a:t>
            </a:r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稀疏系数</a:t>
            </a:r>
            <a:endParaRPr lang="en-US" altLang="zh-CN" dirty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26868" y="5234886"/>
            <a:ext cx="2240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低分辨率图</a:t>
            </a:r>
            <a:r>
              <a:rPr lang="en-US" altLang="zh-CN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y </a:t>
            </a:r>
            <a:r>
              <a:rPr lang="zh-CN" altLang="en-US" i="1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＝</a:t>
            </a:r>
            <a:r>
              <a:rPr lang="en-US" altLang="zh-CN" i="1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 H x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 bwMode="auto">
          <a:xfrm flipV="1">
            <a:off x="1846243" y="3503502"/>
            <a:ext cx="3654" cy="7019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endCxn id="4" idx="1"/>
          </p:cNvCxnSpPr>
          <p:nvPr/>
        </p:nvCxnSpPr>
        <p:spPr bwMode="auto">
          <a:xfrm flipV="1">
            <a:off x="3028292" y="2183043"/>
            <a:ext cx="823731" cy="46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3" idx="3"/>
            <a:endCxn id="5" idx="1"/>
          </p:cNvCxnSpPr>
          <p:nvPr/>
        </p:nvCxnSpPr>
        <p:spPr bwMode="auto">
          <a:xfrm flipV="1">
            <a:off x="5373640" y="4338262"/>
            <a:ext cx="1647471" cy="91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4" idx="2"/>
            <a:endCxn id="3" idx="0"/>
          </p:cNvCxnSpPr>
          <p:nvPr/>
        </p:nvCxnSpPr>
        <p:spPr bwMode="auto">
          <a:xfrm>
            <a:off x="4597640" y="2949371"/>
            <a:ext cx="6912" cy="618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415294" y="39227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华文细黑"/>
                <a:ea typeface="华文细黑"/>
                <a:cs typeface="华文细黑"/>
              </a:rPr>
              <a:t>超分辨率算法</a:t>
            </a:r>
            <a:endParaRPr lang="en-US" dirty="0">
              <a:solidFill>
                <a:srgbClr val="000000"/>
              </a:solidFill>
              <a:latin typeface="华文细黑"/>
              <a:ea typeface="华文细黑"/>
              <a:cs typeface="华文细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Super Resolution via Transform Invariant Group </a:t>
            </a:r>
            <a:r>
              <a:rPr kumimoji="1" lang="en-US" altLang="zh-CN" dirty="0" err="1"/>
              <a:t>Sparsity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9165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413" y="2276475"/>
            <a:ext cx="40322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513" y="4868863"/>
            <a:ext cx="15128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075" y="4868863"/>
            <a:ext cx="15049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2"/>
          <p:cNvSpPr/>
          <p:nvPr/>
        </p:nvSpPr>
        <p:spPr>
          <a:xfrm>
            <a:off x="3924300" y="5300663"/>
            <a:ext cx="1079500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51520" y="692696"/>
            <a:ext cx="8642350" cy="568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endParaRPr lang="en-US" altLang="en-US" sz="800" b="1" dirty="0">
              <a:solidFill>
                <a:srgbClr val="000000"/>
              </a:solidFill>
            </a:endParaRPr>
          </a:p>
          <a:p>
            <a:pPr algn="l"/>
            <a:r>
              <a:rPr lang="en-US" altLang="en-US" sz="2000" b="1" dirty="0">
                <a:solidFill>
                  <a:srgbClr val="000000"/>
                </a:solidFill>
              </a:rPr>
              <a:t>Aim: </a:t>
            </a:r>
            <a:r>
              <a:rPr lang="en-US" altLang="en-US" sz="2000" dirty="0">
                <a:solidFill>
                  <a:srgbClr val="000000"/>
                </a:solidFill>
              </a:rPr>
              <a:t>Exploiting non-local structures  to perform super-resolution at large </a:t>
            </a:r>
            <a:r>
              <a:rPr lang="en-US" altLang="en-US" sz="2000" dirty="0" err="1">
                <a:solidFill>
                  <a:srgbClr val="000000"/>
                </a:solidFill>
              </a:rPr>
              <a:t>upsampling</a:t>
            </a:r>
            <a:r>
              <a:rPr lang="en-US" altLang="en-US" sz="2000" dirty="0">
                <a:solidFill>
                  <a:srgbClr val="000000"/>
                </a:solidFill>
              </a:rPr>
              <a:t> factors by</a:t>
            </a:r>
          </a:p>
          <a:p>
            <a:pPr algn="l"/>
            <a:endParaRPr lang="en-US" altLang="en-US" sz="800" b="1" dirty="0">
              <a:solidFill>
                <a:srgbClr val="000000"/>
              </a:solidFill>
            </a:endParaRPr>
          </a:p>
          <a:p>
            <a:pPr algn="l"/>
            <a:r>
              <a:rPr lang="en-US" altLang="en-US" sz="2000" b="1" dirty="0">
                <a:solidFill>
                  <a:srgbClr val="000000"/>
                </a:solidFill>
              </a:rPr>
              <a:t>1. </a:t>
            </a:r>
            <a:r>
              <a:rPr lang="en-US" altLang="en-US" sz="2000" dirty="0">
                <a:solidFill>
                  <a:srgbClr val="000000"/>
                </a:solidFill>
              </a:rPr>
              <a:t>Learning the transformation that reveals the group-sparse structure of the image gradient (</a:t>
            </a:r>
            <a:r>
              <a:rPr lang="en-US" altLang="en-US" sz="2000" dirty="0">
                <a:solidFill>
                  <a:srgbClr val="FF0000"/>
                </a:solidFill>
              </a:rPr>
              <a:t>via TILT</a:t>
            </a:r>
            <a:r>
              <a:rPr lang="en-US" altLang="en-US" sz="2000" dirty="0">
                <a:solidFill>
                  <a:srgbClr val="000000"/>
                </a:solidFill>
              </a:rPr>
              <a:t>)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 algn="l"/>
            <a:endParaRPr lang="en-US" altLang="en-US" sz="2000" b="1" dirty="0">
              <a:solidFill>
                <a:srgbClr val="000000"/>
              </a:solidFill>
            </a:endParaRPr>
          </a:p>
          <a:p>
            <a:pPr algn="l"/>
            <a:endParaRPr lang="en-US" altLang="en-US" sz="2000" b="1" dirty="0">
              <a:solidFill>
                <a:srgbClr val="000000"/>
              </a:solidFill>
            </a:endParaRPr>
          </a:p>
          <a:p>
            <a:pPr algn="l"/>
            <a:endParaRPr lang="en-US" altLang="en-US" sz="2000" b="1" dirty="0">
              <a:solidFill>
                <a:srgbClr val="000000"/>
              </a:solidFill>
            </a:endParaRPr>
          </a:p>
          <a:p>
            <a:pPr algn="l"/>
            <a:endParaRPr lang="en-US" altLang="en-US" sz="2000" b="1" dirty="0">
              <a:solidFill>
                <a:srgbClr val="000000"/>
              </a:solidFill>
            </a:endParaRPr>
          </a:p>
          <a:p>
            <a:pPr algn="l"/>
            <a:r>
              <a:rPr lang="en-US" altLang="en-US" sz="2000" b="1" dirty="0">
                <a:solidFill>
                  <a:srgbClr val="000000"/>
                </a:solidFill>
              </a:rPr>
              <a:t>2. </a:t>
            </a:r>
            <a:r>
              <a:rPr lang="en-US" altLang="en-US" sz="2000" dirty="0">
                <a:solidFill>
                  <a:srgbClr val="000000"/>
                </a:solidFill>
              </a:rPr>
              <a:t>Enforcing this structure through </a:t>
            </a:r>
            <a:r>
              <a:rPr lang="en-US" altLang="en-US" sz="2000" dirty="0">
                <a:solidFill>
                  <a:srgbClr val="FF0000"/>
                </a:solidFill>
              </a:rPr>
              <a:t>group-sparse </a:t>
            </a:r>
            <a:r>
              <a:rPr lang="en-US" altLang="en-US" sz="2000" dirty="0" err="1">
                <a:solidFill>
                  <a:srgbClr val="FF0000"/>
                </a:solidFill>
              </a:rPr>
              <a:t>regularizers</a:t>
            </a:r>
            <a:r>
              <a:rPr lang="en-US" altLang="en-US" sz="2000" dirty="0">
                <a:solidFill>
                  <a:srgbClr val="FF0000"/>
                </a:solidFill>
              </a:rPr>
              <a:t> (DTV) </a:t>
            </a:r>
            <a:r>
              <a:rPr lang="en-US" altLang="en-US" sz="2000" dirty="0">
                <a:solidFill>
                  <a:srgbClr val="000000"/>
                </a:solidFill>
              </a:rPr>
              <a:t>that incorporates the transform and is consequently invariant to the transform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 algn="l"/>
            <a:endParaRPr lang="en-US" altLang="en-US" b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26842" y="4935059"/>
            <a:ext cx="646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</a:rPr>
              <a:t>x 8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Super Resolution via Transform Invariant Group </a:t>
            </a:r>
            <a:r>
              <a:rPr kumimoji="1" lang="en-US" altLang="zh-CN" dirty="0" err="1"/>
              <a:t>Sparsity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Carlos Fernandez and Emmanuel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Candes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of Stanford, ICCV2013</a:t>
            </a:r>
          </a:p>
        </p:txBody>
      </p:sp>
    </p:spTree>
    <p:extLst>
      <p:ext uri="{BB962C8B-B14F-4D97-AF65-F5344CB8AC3E}">
        <p14:creationId xmlns:p14="http://schemas.microsoft.com/office/powerpoint/2010/main" val="11766109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144" y="685325"/>
            <a:ext cx="7263441" cy="563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Super Resolution via Transform Invariant Group </a:t>
            </a:r>
            <a:r>
              <a:rPr kumimoji="1" lang="en-US" altLang="zh-CN" dirty="0" err="1"/>
              <a:t>Sparsity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Carlos Fernandez and Emmanuel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Candes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of Stanford, ICCV2013</a:t>
            </a:r>
          </a:p>
        </p:txBody>
      </p:sp>
    </p:spTree>
    <p:extLst>
      <p:ext uri="{BB962C8B-B14F-4D97-AF65-F5344CB8AC3E}">
        <p14:creationId xmlns:p14="http://schemas.microsoft.com/office/powerpoint/2010/main" val="36177282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5523" y="1041773"/>
            <a:ext cx="8612727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(Transformed)</a:t>
            </a:r>
            <a:r>
              <a:rPr lang="en-US" b="1" dirty="0">
                <a:solidFill>
                  <a:srgbClr val="000000"/>
                </a:solidFill>
              </a:rPr>
              <a:t> low-rank and sparse </a:t>
            </a:r>
            <a:r>
              <a:rPr lang="en-US" dirty="0">
                <a:solidFill>
                  <a:srgbClr val="000000"/>
                </a:solidFill>
              </a:rPr>
              <a:t>structures are central to visual data modeling, processing, and analyzing;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Such structures can now be extracted </a:t>
            </a:r>
            <a:r>
              <a:rPr lang="en-US" b="1" dirty="0">
                <a:solidFill>
                  <a:srgbClr val="000000"/>
                </a:solidFill>
              </a:rPr>
              <a:t>correctly, robustly, and efficiently</a:t>
            </a:r>
            <a:r>
              <a:rPr lang="en-US" dirty="0">
                <a:solidFill>
                  <a:srgbClr val="000000"/>
                </a:solidFill>
              </a:rPr>
              <a:t>, from raw image pixels (or high-dim features);</a:t>
            </a:r>
          </a:p>
          <a:p>
            <a:pPr marL="342900" indent="-342900"/>
            <a:endParaRPr lang="en-US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rgbClr val="000000"/>
                </a:solidFill>
              </a:rPr>
              <a:t>These new algorithms </a:t>
            </a:r>
            <a:r>
              <a:rPr lang="en-US" b="1" dirty="0">
                <a:solidFill>
                  <a:srgbClr val="000000"/>
                </a:solidFill>
              </a:rPr>
              <a:t>unleash tremendous local or global information </a:t>
            </a:r>
            <a:r>
              <a:rPr lang="en-US" dirty="0">
                <a:solidFill>
                  <a:srgbClr val="000000"/>
                </a:solidFill>
              </a:rPr>
              <a:t>from single or multiple images, emulating or surpassing human capability; </a:t>
            </a:r>
          </a:p>
          <a:p>
            <a:pPr marL="342900" indent="-342900"/>
            <a:endParaRPr lang="en-US" dirty="0">
              <a:solidFill>
                <a:srgbClr val="000000"/>
              </a:solidFill>
            </a:endParaRPr>
          </a:p>
          <a:p>
            <a:pPr marL="342900" indent="-342900"/>
            <a:r>
              <a:rPr lang="en-US" dirty="0">
                <a:solidFill>
                  <a:srgbClr val="000000"/>
                </a:solidFill>
              </a:rPr>
              <a:t>4.	These algorithms start to exert significant impact on</a:t>
            </a:r>
            <a:r>
              <a:rPr lang="en-US" b="1" dirty="0">
                <a:solidFill>
                  <a:srgbClr val="000000"/>
                </a:solidFill>
              </a:rPr>
              <a:t> image/video processing, 3D reconstruction, and object recognition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marL="342900" indent="-342900"/>
            <a:endParaRPr lang="en-US" sz="1600" dirty="0">
              <a:solidFill>
                <a:srgbClr val="000000"/>
              </a:solidFill>
            </a:endParaRP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… …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31863" y="4853559"/>
            <a:ext cx="697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But try not to abuse or misuse them…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Take-home Messages for Visual Data Processing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28800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20474"/>
            <a:ext cx="5746833" cy="224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012" y="754104"/>
            <a:ext cx="8150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TILT for 3D: Unsupervised upright orientation of man-made 3D objects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2288" y="3335613"/>
            <a:ext cx="5582332" cy="3017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487006" y="1366246"/>
            <a:ext cx="3556337" cy="105372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8777" y="68439"/>
            <a:ext cx="9211478" cy="485422"/>
          </a:xfrm>
        </p:spPr>
        <p:txBody>
          <a:bodyPr/>
          <a:lstStyle/>
          <a:p>
            <a:r>
              <a:rPr kumimoji="1" lang="en-US" altLang="zh-CN" dirty="0"/>
              <a:t>Other Applications – Upright orientation of man-made objects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Jin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Wu, and Liu of USTC, China, Graphical Models, 2012.</a:t>
            </a:r>
          </a:p>
        </p:txBody>
      </p:sp>
    </p:spTree>
    <p:extLst>
      <p:ext uri="{BB962C8B-B14F-4D97-AF65-F5344CB8AC3E}">
        <p14:creationId xmlns:p14="http://schemas.microsoft.com/office/powerpoint/2010/main" val="20318982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885825"/>
            <a:ext cx="9144000" cy="5018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 Data/Applications – Web Image/Tag Refinement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Zhu, Yan of NUS, Singapore, ACM MM 2010.</a:t>
            </a:r>
          </a:p>
        </p:txBody>
      </p:sp>
    </p:spTree>
    <p:extLst>
      <p:ext uri="{BB962C8B-B14F-4D97-AF65-F5344CB8AC3E}">
        <p14:creationId xmlns:p14="http://schemas.microsoft.com/office/powerpoint/2010/main" val="63884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9075" y="862339"/>
            <a:ext cx="8210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0000"/>
                </a:solidFill>
              </a:rPr>
              <a:t>A </a:t>
            </a:r>
            <a:r>
              <a:rPr lang="en-US" sz="2000" b="1" i="1" dirty="0">
                <a:solidFill>
                  <a:srgbClr val="000000"/>
                </a:solidFill>
              </a:rPr>
              <a:t>long and rich history </a:t>
            </a:r>
            <a:r>
              <a:rPr lang="en-US" sz="2000" i="1" dirty="0">
                <a:solidFill>
                  <a:srgbClr val="000000"/>
                </a:solidFill>
              </a:rPr>
              <a:t>of robust estimation with error correction and missing data imputation:</a:t>
            </a:r>
            <a:endParaRPr lang="en-US" sz="3200" i="1" dirty="0">
              <a:solidFill>
                <a:srgbClr val="000000"/>
              </a:solidFill>
            </a:endParaRPr>
          </a:p>
        </p:txBody>
      </p:sp>
      <p:pic>
        <p:nvPicPr>
          <p:cNvPr id="6146" name="Picture 2" descr="D:\images\johann_carl_friedrich_gauss.jp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610" y="1909763"/>
            <a:ext cx="714034" cy="833437"/>
          </a:xfrm>
          <a:prstGeom prst="rect">
            <a:avLst/>
          </a:prstGeom>
          <a:noFill/>
        </p:spPr>
      </p:pic>
      <p:pic>
        <p:nvPicPr>
          <p:cNvPr id="6147" name="Picture 3" descr="D:\images\Adrien-Marie_Legendre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29256" y="2824843"/>
            <a:ext cx="843995" cy="923924"/>
          </a:xfrm>
          <a:prstGeom prst="rect">
            <a:avLst/>
          </a:prstGeom>
          <a:noFill/>
        </p:spPr>
      </p:pic>
      <p:pic>
        <p:nvPicPr>
          <p:cNvPr id="6148" name="Picture 4" descr="D:\images\laplace.jp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270" y="3850822"/>
            <a:ext cx="722313" cy="825500"/>
          </a:xfrm>
          <a:prstGeom prst="rect">
            <a:avLst/>
          </a:prstGeom>
          <a:noFill/>
        </p:spPr>
      </p:pic>
      <p:sp>
        <p:nvSpPr>
          <p:cNvPr id="9" name="Oval 8"/>
          <p:cNvSpPr/>
          <p:nvPr/>
        </p:nvSpPr>
        <p:spPr bwMode="auto">
          <a:xfrm>
            <a:off x="8060221" y="2000250"/>
            <a:ext cx="685800" cy="647700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060221" y="2209800"/>
            <a:ext cx="685800" cy="228600"/>
          </a:xfrm>
          <a:prstGeom prst="ellipse">
            <a:avLst/>
          </a:prstGeom>
          <a:noFill/>
          <a:ln w="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11" name="Picture 11" descr="l1_ball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0350" y="4244835"/>
            <a:ext cx="937519" cy="8191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8337687" y="4597259"/>
            <a:ext cx="133350" cy="152400"/>
          </a:xfrm>
          <a:prstGeom prst="rect">
            <a:avLst/>
          </a:prstGeom>
          <a:solidFill>
            <a:schemeClr val="tx1"/>
          </a:solidFill>
          <a:ln w="349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6149" name="Picture 5" descr="D:\images\Beurling.jp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620" y="4844597"/>
            <a:ext cx="738665" cy="898525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1823096" y="4183159"/>
            <a:ext cx="4947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A. </a:t>
            </a:r>
            <a:r>
              <a:rPr lang="en-US" sz="1400" dirty="0" err="1">
                <a:solidFill>
                  <a:srgbClr val="000000"/>
                </a:solidFill>
              </a:rPr>
              <a:t>Beurling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r>
              <a:rPr lang="en-US" sz="1400" i="1" dirty="0">
                <a:solidFill>
                  <a:srgbClr val="000000"/>
                </a:solidFill>
              </a:rPr>
              <a:t>Sur les </a:t>
            </a:r>
            <a:r>
              <a:rPr lang="en-US" sz="1400" i="1" dirty="0" err="1">
                <a:solidFill>
                  <a:srgbClr val="000000"/>
                </a:solidFill>
              </a:rPr>
              <a:t>integrales</a:t>
            </a:r>
            <a:r>
              <a:rPr lang="en-US" sz="1400" i="1" dirty="0">
                <a:solidFill>
                  <a:srgbClr val="000000"/>
                </a:solidFill>
              </a:rPr>
              <a:t> de Fourier </a:t>
            </a:r>
            <a:r>
              <a:rPr lang="en-US" sz="1400" i="1" dirty="0" err="1">
                <a:solidFill>
                  <a:srgbClr val="000000"/>
                </a:solidFill>
              </a:rPr>
              <a:t>absolument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convergentes</a:t>
            </a:r>
            <a:r>
              <a:rPr lang="en-US" sz="1400" i="1" dirty="0">
                <a:solidFill>
                  <a:srgbClr val="000000"/>
                </a:solidFill>
              </a:rPr>
              <a:t> et </a:t>
            </a:r>
            <a:r>
              <a:rPr lang="en-US" sz="1400" i="1" dirty="0" err="1">
                <a:solidFill>
                  <a:srgbClr val="000000"/>
                </a:solidFill>
              </a:rPr>
              <a:t>leur</a:t>
            </a:r>
            <a:r>
              <a:rPr lang="en-US" sz="1400" i="1" dirty="0">
                <a:solidFill>
                  <a:srgbClr val="000000"/>
                </a:solidFill>
              </a:rPr>
              <a:t> application a </a:t>
            </a:r>
            <a:r>
              <a:rPr lang="en-US" sz="1400" i="1" dirty="0" err="1">
                <a:solidFill>
                  <a:srgbClr val="000000"/>
                </a:solidFill>
              </a:rPr>
              <a:t>une</a:t>
            </a:r>
            <a:r>
              <a:rPr lang="en-US" sz="1400" i="1" dirty="0">
                <a:solidFill>
                  <a:srgbClr val="000000"/>
                </a:solidFill>
              </a:rPr>
              <a:t> transformation </a:t>
            </a:r>
            <a:r>
              <a:rPr lang="en-US" sz="1400" i="1" dirty="0" err="1">
                <a:solidFill>
                  <a:srgbClr val="000000"/>
                </a:solidFill>
              </a:rPr>
              <a:t>functionelle</a:t>
            </a:r>
            <a:r>
              <a:rPr lang="en-US" sz="1400" dirty="0">
                <a:solidFill>
                  <a:srgbClr val="000000"/>
                </a:solidFill>
              </a:rPr>
              <a:t>, 1938</a:t>
            </a:r>
            <a:endParaRPr lang="en-US" sz="1400" dirty="0"/>
          </a:p>
        </p:txBody>
      </p:sp>
      <p:sp>
        <p:nvSpPr>
          <p:cNvPr id="36" name="Rectangle 35"/>
          <p:cNvSpPr/>
          <p:nvPr/>
        </p:nvSpPr>
        <p:spPr>
          <a:xfrm>
            <a:off x="1828085" y="5217305"/>
            <a:ext cx="49471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B. Logan. </a:t>
            </a:r>
            <a:r>
              <a:rPr lang="en-US" sz="1400" i="1" dirty="0">
                <a:solidFill>
                  <a:srgbClr val="000000"/>
                </a:solidFill>
              </a:rPr>
              <a:t>Properties of High-Pass Signals</a:t>
            </a:r>
            <a:r>
              <a:rPr lang="en-US" sz="1400" dirty="0">
                <a:solidFill>
                  <a:srgbClr val="000000"/>
                </a:solidFill>
              </a:rPr>
              <a:t>, 1965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1842147" y="2806572"/>
            <a:ext cx="49471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A. Legendre. </a:t>
            </a:r>
            <a:r>
              <a:rPr lang="en-US" sz="1400" i="1" dirty="0" err="1">
                <a:solidFill>
                  <a:srgbClr val="000000"/>
                </a:solidFill>
              </a:rPr>
              <a:t>Nouvelles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methodes</a:t>
            </a:r>
            <a:r>
              <a:rPr lang="en-US" sz="1400" i="1" dirty="0">
                <a:solidFill>
                  <a:srgbClr val="000000"/>
                </a:solidFill>
              </a:rPr>
              <a:t> pour la determination des </a:t>
            </a:r>
            <a:r>
              <a:rPr lang="en-US" sz="1400" i="1" dirty="0" err="1">
                <a:solidFill>
                  <a:srgbClr val="000000"/>
                </a:solidFill>
              </a:rPr>
              <a:t>orbites</a:t>
            </a:r>
            <a:r>
              <a:rPr lang="en-US" sz="1400" i="1" dirty="0">
                <a:solidFill>
                  <a:srgbClr val="000000"/>
                </a:solidFill>
              </a:rPr>
              <a:t> des </a:t>
            </a:r>
            <a:r>
              <a:rPr lang="en-US" sz="1400" i="1" dirty="0" err="1">
                <a:solidFill>
                  <a:srgbClr val="000000"/>
                </a:solidFill>
              </a:rPr>
              <a:t>cometes</a:t>
            </a:r>
            <a:r>
              <a:rPr lang="en-US" sz="1400" dirty="0">
                <a:solidFill>
                  <a:srgbClr val="000000"/>
                </a:solidFill>
              </a:rPr>
              <a:t>, 1806</a:t>
            </a:r>
          </a:p>
          <a:p>
            <a:endParaRPr lang="en-US" sz="1400" dirty="0"/>
          </a:p>
        </p:txBody>
      </p:sp>
      <p:sp>
        <p:nvSpPr>
          <p:cNvPr id="38" name="Rectangle 37"/>
          <p:cNvSpPr/>
          <p:nvPr/>
        </p:nvSpPr>
        <p:spPr>
          <a:xfrm>
            <a:off x="1827633" y="3557229"/>
            <a:ext cx="4947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C. Gauss. </a:t>
            </a:r>
            <a:r>
              <a:rPr lang="en-US" sz="1400" i="1" dirty="0">
                <a:solidFill>
                  <a:srgbClr val="000000"/>
                </a:solidFill>
              </a:rPr>
              <a:t>Theory of motion of heavenly bodies, 1809</a:t>
            </a:r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/>
          </a:p>
        </p:txBody>
      </p:sp>
      <p:cxnSp>
        <p:nvCxnSpPr>
          <p:cNvPr id="46" name="Straight Connector 45"/>
          <p:cNvCxnSpPr/>
          <p:nvPr/>
        </p:nvCxnSpPr>
        <p:spPr bwMode="auto">
          <a:xfrm rot="5400000">
            <a:off x="3795220" y="6014271"/>
            <a:ext cx="20955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6973956" y="1774392"/>
            <a:ext cx="397566" cy="1116407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440561" y="4462408"/>
            <a:ext cx="1053543" cy="412693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28" name="Picture 3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8901" y="2196548"/>
            <a:ext cx="222819" cy="25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7262" y="4541921"/>
            <a:ext cx="222819" cy="25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745363" y="3021765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over-determined</a:t>
            </a:r>
          </a:p>
          <a:p>
            <a:r>
              <a:rPr lang="en-US" sz="1600" dirty="0">
                <a:solidFill>
                  <a:srgbClr val="000000"/>
                </a:solidFill>
              </a:rPr>
              <a:t>+ dense, Gaussian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23937" y="5142969"/>
            <a:ext cx="196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underdetermined</a:t>
            </a:r>
          </a:p>
          <a:p>
            <a:r>
              <a:rPr lang="en-US" sz="1600" dirty="0">
                <a:solidFill>
                  <a:srgbClr val="000000"/>
                </a:solidFill>
              </a:rPr>
              <a:t>+ sparse, </a:t>
            </a:r>
            <a:r>
              <a:rPr lang="en-US" sz="1600" dirty="0" err="1">
                <a:solidFill>
                  <a:srgbClr val="000000"/>
                </a:solidFill>
              </a:rPr>
              <a:t>Laplacian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862740" y="4547770"/>
            <a:ext cx="189070" cy="21492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20874" y="2282861"/>
            <a:ext cx="158356" cy="112338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11598" y="2276265"/>
            <a:ext cx="180526" cy="11265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4" name="Picture 33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0519" y="4637997"/>
            <a:ext cx="158356" cy="112338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31194" y="4618009"/>
            <a:ext cx="112377" cy="11237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2" name="Picture 31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09675" y="2192449"/>
            <a:ext cx="189070" cy="21492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837729" y="1859678"/>
            <a:ext cx="49471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R. J. </a:t>
            </a:r>
            <a:r>
              <a:rPr lang="en-US" sz="1400" dirty="0" err="1">
                <a:solidFill>
                  <a:srgbClr val="000000"/>
                </a:solidFill>
              </a:rPr>
              <a:t>Boscovich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r>
              <a:rPr lang="en-US" sz="1400" i="1" dirty="0">
                <a:solidFill>
                  <a:srgbClr val="000000"/>
                </a:solidFill>
              </a:rPr>
              <a:t>De </a:t>
            </a:r>
            <a:r>
              <a:rPr lang="en-US" sz="1400" i="1" dirty="0" err="1">
                <a:solidFill>
                  <a:srgbClr val="000000"/>
                </a:solidFill>
              </a:rPr>
              <a:t>calculo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probailitatum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que</a:t>
            </a:r>
            <a:r>
              <a:rPr lang="en-US" sz="1400" i="1" dirty="0">
                <a:solidFill>
                  <a:srgbClr val="000000"/>
                </a:solidFill>
              </a:rPr>
              <a:t> respondent </a:t>
            </a:r>
            <a:r>
              <a:rPr lang="en-US" sz="1400" i="1" dirty="0" err="1">
                <a:solidFill>
                  <a:srgbClr val="000000"/>
                </a:solidFill>
              </a:rPr>
              <a:t>diversis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valoribus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summe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errorum</a:t>
            </a:r>
            <a:r>
              <a:rPr lang="en-US" sz="1400" i="1" dirty="0">
                <a:solidFill>
                  <a:srgbClr val="000000"/>
                </a:solidFill>
              </a:rPr>
              <a:t> post </a:t>
            </a:r>
            <a:r>
              <a:rPr lang="en-US" sz="1400" i="1" dirty="0" err="1">
                <a:solidFill>
                  <a:srgbClr val="000000"/>
                </a:solidFill>
              </a:rPr>
              <a:t>plures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observationes</a:t>
            </a:r>
            <a:r>
              <a:rPr lang="en-US" sz="1400" i="1" dirty="0">
                <a:solidFill>
                  <a:srgbClr val="000000"/>
                </a:solidFill>
              </a:rPr>
              <a:t> … , before 1756</a:t>
            </a:r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Everything old …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5141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04950" y="1800225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Documents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8100" y="3076575"/>
            <a:ext cx="96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Words</a:t>
            </a:r>
          </a:p>
        </p:txBody>
      </p:sp>
      <p:pic>
        <p:nvPicPr>
          <p:cNvPr id="24" name="Picture 2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65594" y="2960417"/>
            <a:ext cx="377555" cy="377555"/>
          </a:xfrm>
          <a:prstGeom prst="rect">
            <a:avLst/>
          </a:prstGeom>
          <a:noFill/>
          <a:ln/>
          <a:effectLst/>
        </p:spPr>
      </p:pic>
      <p:sp>
        <p:nvSpPr>
          <p:cNvPr id="28" name="TextBox 27"/>
          <p:cNvSpPr txBox="1"/>
          <p:nvPr/>
        </p:nvSpPr>
        <p:spPr>
          <a:xfrm>
            <a:off x="885825" y="4295775"/>
            <a:ext cx="30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word frequency (or TF/IDF)</a:t>
            </a:r>
          </a:p>
        </p:txBody>
      </p:sp>
      <p:pic>
        <p:nvPicPr>
          <p:cNvPr id="33" name="Picture 3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1509" y="4351337"/>
            <a:ext cx="295581" cy="295581"/>
          </a:xfrm>
          <a:prstGeom prst="rect">
            <a:avLst/>
          </a:prstGeom>
          <a:noFill/>
          <a:ln/>
          <a:effectLst/>
        </p:spPr>
      </p:pic>
      <p:grpSp>
        <p:nvGrpSpPr>
          <p:cNvPr id="43" name="Group 42"/>
          <p:cNvGrpSpPr/>
          <p:nvPr/>
        </p:nvGrpSpPr>
        <p:grpSpPr>
          <a:xfrm>
            <a:off x="3457578" y="3190877"/>
            <a:ext cx="5329241" cy="2643662"/>
            <a:chOff x="3457578" y="3190877"/>
            <a:chExt cx="5329241" cy="2643662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rot="16200000" flipH="1">
              <a:off x="3343278" y="3305177"/>
              <a:ext cx="1352547" cy="112394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42" name="Group 41"/>
            <p:cNvGrpSpPr/>
            <p:nvPr/>
          </p:nvGrpSpPr>
          <p:grpSpPr>
            <a:xfrm>
              <a:off x="4705611" y="3714750"/>
              <a:ext cx="4081208" cy="2119789"/>
              <a:chOff x="4705611" y="3714750"/>
              <a:chExt cx="4081208" cy="2119789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4886324" y="3714750"/>
                <a:ext cx="3733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0000"/>
                    </a:solidFill>
                  </a:rPr>
                  <a:t>a better model/solution?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140214" y="4905606"/>
                <a:ext cx="164660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Informative, </a:t>
                </a:r>
              </a:p>
              <a:p>
                <a:r>
                  <a:rPr lang="en-US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discriminative </a:t>
                </a:r>
              </a:p>
              <a:p>
                <a:r>
                  <a:rPr lang="en-US" dirty="0">
                    <a:solidFill>
                      <a:schemeClr val="bg1">
                        <a:lumMod val="60000"/>
                        <a:lumOff val="40000"/>
                      </a:schemeClr>
                    </a:solidFill>
                  </a:rPr>
                  <a:t>“keywords”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 bwMode="auto">
              <a:xfrm>
                <a:off x="7591425" y="4819650"/>
                <a:ext cx="381000" cy="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9" name="Rectangle 28"/>
              <p:cNvSpPr/>
              <p:nvPr/>
            </p:nvSpPr>
            <p:spPr>
              <a:xfrm>
                <a:off x="5475020" y="4911209"/>
                <a:ext cx="1544012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Low-rank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“background”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topic model</a:t>
                </a:r>
              </a:p>
            </p:txBody>
          </p:sp>
          <p:pic>
            <p:nvPicPr>
              <p:cNvPr id="36" name="Picture 35" descr="TP_tmp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705611" y="4421658"/>
                <a:ext cx="3260789" cy="391294"/>
              </a:xfrm>
              <a:prstGeom prst="rect">
                <a:avLst/>
              </a:prstGeom>
              <a:noFill/>
              <a:ln/>
              <a:effectLst/>
            </p:spPr>
          </p:pic>
        </p:grpSp>
      </p:grpSp>
      <p:grpSp>
        <p:nvGrpSpPr>
          <p:cNvPr id="32" name="Group 31"/>
          <p:cNvGrpSpPr/>
          <p:nvPr/>
        </p:nvGrpSpPr>
        <p:grpSpPr bwMode="auto">
          <a:xfrm>
            <a:off x="828675" y="962025"/>
            <a:ext cx="8315325" cy="2228853"/>
            <a:chOff x="828675" y="962025"/>
            <a:chExt cx="8315325" cy="2228853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828675" y="962025"/>
              <a:ext cx="8315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0000"/>
                  </a:solidFill>
                </a:rPr>
                <a:t>Latent Semantic Indexing:   the classical solution (PCA)</a:t>
              </a: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>
              <a:off x="7696200" y="2705100"/>
              <a:ext cx="1247775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/>
            <p:nvPr/>
          </p:nvSpPr>
          <p:spPr bwMode="auto">
            <a:xfrm>
              <a:off x="6268692" y="2806184"/>
              <a:ext cx="28607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Dense, difficult to interpret</a:t>
              </a:r>
            </a:p>
          </p:txBody>
        </p:sp>
        <p:pic>
          <p:nvPicPr>
            <p:cNvPr id="30" name="Picture 29" descr="TP_t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265748" y="1752600"/>
              <a:ext cx="4865856" cy="878393"/>
            </a:xfrm>
            <a:prstGeom prst="rect">
              <a:avLst/>
            </a:prstGeom>
            <a:noFill/>
            <a:ln/>
            <a:effectLst/>
          </p:spPr>
        </p:pic>
        <p:cxnSp>
          <p:nvCxnSpPr>
            <p:cNvPr id="13" name="Straight Arrow Connector 12"/>
            <p:cNvCxnSpPr/>
            <p:nvPr/>
          </p:nvCxnSpPr>
          <p:spPr bwMode="auto">
            <a:xfrm rot="5400000" flipH="1" flipV="1">
              <a:off x="3338511" y="2281239"/>
              <a:ext cx="1028702" cy="79057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31" name="Picture 30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6763" y="2343751"/>
            <a:ext cx="2737409" cy="1799624"/>
          </a:xfrm>
          <a:prstGeom prst="rect">
            <a:avLst/>
          </a:prstGeom>
          <a:noFill/>
          <a:ln/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 Data/Applications – Web Document Corpus Analysis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8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16887" y="1429351"/>
            <a:ext cx="7275713" cy="4783190"/>
          </a:xfrm>
          <a:prstGeom prst="rect">
            <a:avLst/>
          </a:prstGeom>
          <a:noFill/>
          <a:ln/>
          <a:effectLst/>
        </p:spPr>
      </p:pic>
      <p:sp>
        <p:nvSpPr>
          <p:cNvPr id="9" name="TextBox 8"/>
          <p:cNvSpPr txBox="1"/>
          <p:nvPr/>
        </p:nvSpPr>
        <p:spPr>
          <a:xfrm>
            <a:off x="295275" y="866775"/>
            <a:ext cx="809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Reuters-21578 dataset: 1,000 longest documents; 3,000 most frequent words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 Data/Applications – Sparse Keywords Extracted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Min, Zhang, Wright, Ma, CIKM 2010.</a:t>
            </a:r>
          </a:p>
        </p:txBody>
      </p:sp>
    </p:spTree>
    <p:extLst>
      <p:ext uri="{BB962C8B-B14F-4D97-AF65-F5344CB8AC3E}">
        <p14:creationId xmlns:p14="http://schemas.microsoft.com/office/powerpoint/2010/main" val="234122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6" y="833434"/>
            <a:ext cx="302895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07076" y="74946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Microarray data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333" y="1137837"/>
            <a:ext cx="4698814" cy="4577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 Data/Applications – Protein-Gene Correlation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Wang,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Machiraju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and Huang of Ohio State Univ. , Bioinformatics.</a:t>
            </a:r>
          </a:p>
        </p:txBody>
      </p:sp>
    </p:spTree>
    <p:extLst>
      <p:ext uri="{BB962C8B-B14F-4D97-AF65-F5344CB8AC3E}">
        <p14:creationId xmlns:p14="http://schemas.microsoft.com/office/powerpoint/2010/main" val="1145627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0611" y="768917"/>
            <a:ext cx="4118663" cy="1256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7115" y="1661478"/>
            <a:ext cx="64389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 Data – Time Series Gene Expressions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Chang,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Korkola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Amin, Tomlin of Berkeley,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BiorXiv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2014.</a:t>
            </a:r>
          </a:p>
        </p:txBody>
      </p:sp>
    </p:spTree>
    <p:extLst>
      <p:ext uri="{BB962C8B-B14F-4D97-AF65-F5344CB8AC3E}">
        <p14:creationId xmlns:p14="http://schemas.microsoft.com/office/powerpoint/2010/main" val="1764543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61173" y="104681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Songs (STFT)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652384"/>
            <a:ext cx="2730999" cy="147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882" y="1652384"/>
            <a:ext cx="2758321" cy="147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5222" y="1652383"/>
            <a:ext cx="2758323" cy="1476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818" y="3519056"/>
            <a:ext cx="7213127" cy="242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759682" y="101632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Low-rank (music)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74415" y="9822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Sparse (voices)</a:t>
            </a:r>
          </a:p>
        </p:txBody>
      </p:sp>
      <p:sp>
        <p:nvSpPr>
          <p:cNvPr id="20" name="Equal 19"/>
          <p:cNvSpPr/>
          <p:nvPr/>
        </p:nvSpPr>
        <p:spPr>
          <a:xfrm>
            <a:off x="2819479" y="2362470"/>
            <a:ext cx="457200" cy="150988"/>
          </a:xfrm>
          <a:prstGeom prst="mathEqual">
            <a:avLst>
              <a:gd name="adj1" fmla="val 23520"/>
              <a:gd name="adj2" fmla="val 529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Plus 20"/>
          <p:cNvSpPr/>
          <p:nvPr/>
        </p:nvSpPr>
        <p:spPr>
          <a:xfrm>
            <a:off x="6098393" y="2290638"/>
            <a:ext cx="378943" cy="389367"/>
          </a:xfrm>
          <a:prstGeom prst="mathPlus">
            <a:avLst>
              <a:gd name="adj1" fmla="val 7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 Data/Applications – Lyrics and Music Separation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Po-Sen Huang, Scott Chen, Paris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Smaragdis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Mark Hasegawa-Johnson of UIUC, ICASSP 2012.</a:t>
            </a:r>
          </a:p>
        </p:txBody>
      </p:sp>
    </p:spTree>
    <p:extLst>
      <p:ext uri="{BB962C8B-B14F-4D97-AF65-F5344CB8AC3E}">
        <p14:creationId xmlns:p14="http://schemas.microsoft.com/office/powerpoint/2010/main" val="6797170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4816" y="1211783"/>
            <a:ext cx="6578953" cy="511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5019" y="1568863"/>
            <a:ext cx="2783393" cy="32952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17008" y="903114"/>
            <a:ext cx="7332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Network Traffic = Normal Traffic + Sparse Anomalies + Noise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 Data/Applications – Internet Traffic Anomalies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Mardani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Mateos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and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Giannadis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of Minnesota, Trans. Information Theory, 2013.</a:t>
            </a:r>
          </a:p>
        </p:txBody>
      </p:sp>
    </p:spTree>
    <p:extLst>
      <p:ext uri="{BB962C8B-B14F-4D97-AF65-F5344CB8AC3E}">
        <p14:creationId xmlns:p14="http://schemas.microsoft.com/office/powerpoint/2010/main" val="9692816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80975" y="290512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Robust </a:t>
            </a:r>
            <a:r>
              <a:rPr lang="en-US" dirty="0" err="1">
                <a:solidFill>
                  <a:srgbClr val="000000"/>
                </a:solidFill>
              </a:rPr>
              <a:t>Kalman</a:t>
            </a:r>
            <a:r>
              <a:rPr lang="en-US" dirty="0">
                <a:solidFill>
                  <a:srgbClr val="000000"/>
                </a:solidFill>
              </a:rPr>
              <a:t> Filter: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0975" y="421957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Robust System ID: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72150" y="2152650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gross sparse errors</a:t>
            </a:r>
          </a:p>
          <a:p>
            <a:r>
              <a:rPr lang="en-US" dirty="0">
                <a:solidFill>
                  <a:srgbClr val="FF0000"/>
                </a:solidFill>
              </a:rPr>
              <a:t>(due to buildings, trees…)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6276975" y="1885950"/>
            <a:ext cx="523875" cy="3619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3800475" y="866775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GPS on a Car:</a:t>
            </a:r>
          </a:p>
        </p:txBody>
      </p:sp>
      <p:sp>
        <p:nvSpPr>
          <p:cNvPr id="33" name="Left Brace 32"/>
          <p:cNvSpPr/>
          <p:nvPr/>
        </p:nvSpPr>
        <p:spPr bwMode="auto">
          <a:xfrm rot="16200000">
            <a:off x="4448175" y="3933826"/>
            <a:ext cx="285750" cy="3552824"/>
          </a:xfrm>
          <a:prstGeom prst="leftBrace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71900" y="58293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Hankel</a:t>
            </a:r>
            <a:r>
              <a:rPr lang="en-US" dirty="0">
                <a:solidFill>
                  <a:srgbClr val="000000"/>
                </a:solidFill>
              </a:rPr>
              <a:t> matrix</a:t>
            </a:r>
          </a:p>
        </p:txBody>
      </p:sp>
      <p:pic>
        <p:nvPicPr>
          <p:cNvPr id="17" name="Picture 16" descr="panasonic-cn-gp50u-in-ca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075" y="749300"/>
            <a:ext cx="2333625" cy="19446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347" y="1221014"/>
            <a:ext cx="4076700" cy="77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3866" y="2910114"/>
            <a:ext cx="3136900" cy="444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490" y="3329213"/>
            <a:ext cx="6654800" cy="21590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 Data/Applications – Robust Filtering and System ID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Dynamical System Identification,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Maryan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Fazel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Stephen Boyd, 2000</a:t>
            </a:r>
          </a:p>
        </p:txBody>
      </p:sp>
    </p:spTree>
    <p:extLst>
      <p:ext uri="{BB962C8B-B14F-4D97-AF65-F5344CB8AC3E}">
        <p14:creationId xmlns:p14="http://schemas.microsoft.com/office/powerpoint/2010/main" val="9073381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741902" y="691554"/>
          <a:ext cx="7743825" cy="5609776"/>
        </p:xfrm>
        <a:graphic>
          <a:graphicData uri="http://schemas.openxmlformats.org/drawingml/2006/table">
            <a:tbl>
              <a:tblPr firstRow="1" lastRow="1" bandRow="1" bandCol="1">
                <a:tableStyleId>{F2DE63D5-997A-4646-A377-4702673A728D}</a:tableStyleId>
              </a:tblPr>
              <a:tblGrid>
                <a:gridCol w="2581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22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22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22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22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22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222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22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1222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736748" y="1514322"/>
            <a:ext cx="25241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Low-dimensionality of</a:t>
            </a:r>
          </a:p>
          <a:p>
            <a:pPr algn="r"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Measure</a:t>
            </a:r>
          </a:p>
          <a:p>
            <a:pPr algn="r"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Convex Surrogate</a:t>
            </a:r>
          </a:p>
          <a:p>
            <a:pPr algn="r"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Compressed Sensing</a:t>
            </a:r>
          </a:p>
          <a:p>
            <a:pPr algn="r"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Error Correction</a:t>
            </a:r>
          </a:p>
          <a:p>
            <a:pPr algn="r"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Domain Transform</a:t>
            </a:r>
          </a:p>
          <a:p>
            <a:pPr algn="r">
              <a:spcAft>
                <a:spcPts val="600"/>
              </a:spcAft>
            </a:pPr>
            <a:endParaRPr lang="en-US" dirty="0">
              <a:solidFill>
                <a:srgbClr val="FF0000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Mixed Structures</a:t>
            </a:r>
          </a:p>
        </p:txBody>
      </p:sp>
      <p:pic>
        <p:nvPicPr>
          <p:cNvPr id="3" name="Picture 2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39595" y="3742874"/>
            <a:ext cx="864810" cy="27096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66834" y="5126346"/>
            <a:ext cx="2189055" cy="296738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06917" y="5109312"/>
            <a:ext cx="1730165" cy="27079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55468" y="4419421"/>
            <a:ext cx="1811786" cy="29682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09608" y="4407616"/>
            <a:ext cx="1324783" cy="27079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539507" y="3742874"/>
            <a:ext cx="1243707" cy="296738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581400" y="861201"/>
            <a:ext cx="19145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i="1" dirty="0">
                <a:solidFill>
                  <a:srgbClr val="000000"/>
                </a:solidFill>
              </a:rPr>
              <a:t>Sparse Vector</a:t>
            </a:r>
          </a:p>
          <a:p>
            <a:pPr algn="ctr">
              <a:spcAft>
                <a:spcPts val="600"/>
              </a:spcAft>
            </a:pPr>
            <a:endParaRPr lang="en-US" b="1" i="1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individual signal</a:t>
            </a:r>
          </a:p>
          <a:p>
            <a:pPr algn="ctr"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/>
              </a:rPr>
              <a:t>    L</a:t>
            </a:r>
            <a:r>
              <a:rPr lang="en-US" baseline="-25000" dirty="0">
                <a:solidFill>
                  <a:srgbClr val="000000"/>
                </a:solidFill>
                <a:latin typeface="Arial"/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norm</a:t>
            </a:r>
          </a:p>
          <a:p>
            <a:pPr algn="ctr"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/>
              </a:rPr>
              <a:t>    L</a:t>
            </a:r>
            <a:r>
              <a:rPr lang="en-US" baseline="-25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 norm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5025" y="861201"/>
            <a:ext cx="24288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i="1" dirty="0">
                <a:solidFill>
                  <a:srgbClr val="000000"/>
                </a:solidFill>
              </a:rPr>
              <a:t>Low-Rank Matrix</a:t>
            </a:r>
          </a:p>
          <a:p>
            <a:pPr algn="ctr">
              <a:spcAft>
                <a:spcPts val="600"/>
              </a:spcAft>
            </a:pPr>
            <a:endParaRPr lang="en-US" b="1" i="1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correlated signals</a:t>
            </a:r>
          </a:p>
          <a:p>
            <a:pPr algn="ctr"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      </a:t>
            </a:r>
          </a:p>
          <a:p>
            <a:pPr algn="ctr">
              <a:spcAft>
                <a:spcPts val="60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   Nuclear norm</a:t>
            </a:r>
          </a:p>
        </p:txBody>
      </p:sp>
      <p:pic>
        <p:nvPicPr>
          <p:cNvPr id="19" name="Picture 18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74699" y="2314910"/>
            <a:ext cx="514021" cy="296738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0" name="Picture 19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74428" y="3010436"/>
            <a:ext cx="514562" cy="29705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03713" y="3022692"/>
            <a:ext cx="621697" cy="29705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2" name="Picture 21" descr="TP_tmp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76714" y="2309071"/>
            <a:ext cx="1001532" cy="29705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3" name="Picture 22" descr="TP_tmp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87286" y="5827643"/>
            <a:ext cx="2756594" cy="29673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200" dirty="0"/>
              <a:t>CONCLUSIONS – A Unified Theory for </a:t>
            </a:r>
            <a:r>
              <a:rPr kumimoji="1" lang="en-US" altLang="zh-CN" sz="2200" dirty="0" err="1"/>
              <a:t>Sparsity</a:t>
            </a:r>
            <a:r>
              <a:rPr kumimoji="1" lang="en-US" altLang="zh-CN" sz="2200" dirty="0"/>
              <a:t> and Low-Rank</a:t>
            </a:r>
            <a:endParaRPr kumimoji="1" lang="zh-CN" altLang="en-US" sz="22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Joint NSF Project  with </a:t>
            </a:r>
            <a:r>
              <a:rPr kumimoji="1" lang="en-US" altLang="zh-CN" dirty="0" err="1"/>
              <a:t>Candes</a:t>
            </a:r>
            <a:r>
              <a:rPr kumimoji="1" lang="en-US" altLang="zh-CN" dirty="0"/>
              <a:t> and Wright, 2010 - 2015</a:t>
            </a:r>
          </a:p>
        </p:txBody>
      </p:sp>
    </p:spTree>
    <p:extLst>
      <p:ext uri="{BB962C8B-B14F-4D97-AF65-F5344CB8AC3E}">
        <p14:creationId xmlns:p14="http://schemas.microsoft.com/office/powerpoint/2010/main" val="1282507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5044" y="2364938"/>
            <a:ext cx="8422134" cy="385660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0313" y="814338"/>
            <a:ext cx="2731854" cy="117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049015" y="652437"/>
            <a:ext cx="1961099" cy="1633116"/>
            <a:chOff x="6078303" y="1278615"/>
            <a:chExt cx="2733675" cy="2095500"/>
          </a:xfrm>
        </p:grpSpPr>
        <p:pic>
          <p:nvPicPr>
            <p:cNvPr id="12" name="Picture 5" descr="C:\Users\John\Desktop\Papers\ICCV Faces\iccv09_faces\figures\10_orig\e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528" y="1340528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13" name="Picture 6" descr="C:\Users\John\Desktop\Papers\ICCV Faces\iccv09_faces\figures\10_orig\y.pn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978" y="1331003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14" name="Picture 7" descr="C:\Users\John\Desktop\Papers\ICCV Faces\iccv09_faces\figures\10_orig\L.pn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728" y="1340528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17" name="Picture 9" descr="C:\Users\John\Desktop\Papers\ICCV Faces\iccv09_faces\figures\10_orig\y_rec.png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328" y="1340528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18" name="Picture 10" descr="C:\Users\John\Desktop\Papers\ICCV Faces\iccv09_faces\figures\10_lambda\e.png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003" y="2197778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19" name="Picture 11" descr="C:\Users\John\Desktop\Papers\ICCV Faces\iccv09_faces\figures\10_lambda\y_rec.png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328" y="2207303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20" name="Picture 12" descr="C:\Users\John\Desktop\Papers\ICCV Faces\iccv09_faces\figures\10_lambda\L.png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203" y="2207303"/>
              <a:ext cx="571500" cy="790575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 bwMode="auto">
            <a:xfrm>
              <a:off x="6078303" y="1278615"/>
              <a:ext cx="2733675" cy="209550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2" name="Picture 11" descr="l1_ball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5890" y="893850"/>
            <a:ext cx="1292441" cy="112926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 bwMode="auto">
          <a:xfrm>
            <a:off x="1883879" y="1346570"/>
            <a:ext cx="166110" cy="176686"/>
          </a:xfrm>
          <a:prstGeom prst="rect">
            <a:avLst/>
          </a:prstGeom>
          <a:solidFill>
            <a:schemeClr val="tx1"/>
          </a:solidFill>
          <a:ln w="349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25289" y="1236501"/>
            <a:ext cx="1312367" cy="478458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5" name="Picture 33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0038" y="1319616"/>
            <a:ext cx="277559" cy="315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5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9987" y="1334826"/>
            <a:ext cx="235519" cy="26772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7" name="Picture 26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77040" y="1420096"/>
            <a:ext cx="197259" cy="13993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8" name="Picture 27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72506" y="1390502"/>
            <a:ext cx="156278" cy="156278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Compressive Sensing of Low-Dimensional Structures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32277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76562" y="5095732"/>
            <a:ext cx="784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A nearly optimal lower bound on minimum # of measurements!</a:t>
            </a:r>
          </a:p>
        </p:txBody>
      </p:sp>
      <p:pic>
        <p:nvPicPr>
          <p:cNvPr id="3" name="Picture 2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7719" y="2078884"/>
            <a:ext cx="8395251" cy="3416383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6630" y="985156"/>
            <a:ext cx="8616834" cy="65911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Compressive Sensing and </a:t>
            </a:r>
            <a:r>
              <a:rPr kumimoji="1" lang="en-US" altLang="zh-CN" dirty="0" err="1"/>
              <a:t>Unmixing</a:t>
            </a:r>
            <a:r>
              <a:rPr kumimoji="1" lang="en-US" altLang="zh-CN" dirty="0"/>
              <a:t> of Low-dim Structures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Wright, Ganesh, Min, and Ma, ISIT’12, IMA I&amp;I Best Paper 2nd Prize</a:t>
            </a:r>
          </a:p>
        </p:txBody>
      </p:sp>
    </p:spTree>
    <p:extLst>
      <p:ext uri="{BB962C8B-B14F-4D97-AF65-F5344CB8AC3E}">
        <p14:creationId xmlns:p14="http://schemas.microsoft.com/office/powerpoint/2010/main" val="22700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/>
          <p:cNvSpPr/>
          <p:nvPr/>
        </p:nvSpPr>
        <p:spPr bwMode="auto">
          <a:xfrm>
            <a:off x="609598" y="838200"/>
            <a:ext cx="8153401" cy="5162550"/>
          </a:xfrm>
          <a:prstGeom prst="rect">
            <a:avLst/>
          </a:prstGeom>
          <a:ln w="25400" cap="flat" cmpd="thickThin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76275" y="876299"/>
            <a:ext cx="7534275" cy="497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0000"/>
                </a:solidFill>
              </a:rPr>
              <a:t>Sparse recovery:</a:t>
            </a: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endParaRPr lang="en-US" sz="700" i="1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Impossible</a:t>
            </a:r>
            <a:r>
              <a:rPr lang="en-US" dirty="0">
                <a:solidFill>
                  <a:srgbClr val="000000"/>
                </a:solidFill>
              </a:rPr>
              <a:t> in general (            ) 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Well-posed</a:t>
            </a:r>
            <a:r>
              <a:rPr lang="en-US" dirty="0">
                <a:solidFill>
                  <a:srgbClr val="000000"/>
                </a:solidFill>
              </a:rPr>
              <a:t> if      is structured </a:t>
            </a:r>
            <a:r>
              <a:rPr lang="en-US" i="1" dirty="0">
                <a:solidFill>
                  <a:srgbClr val="000000"/>
                </a:solidFill>
              </a:rPr>
              <a:t>(sparse), </a:t>
            </a:r>
            <a:r>
              <a:rPr lang="en-US" dirty="0">
                <a:solidFill>
                  <a:srgbClr val="000000"/>
                </a:solidFill>
              </a:rPr>
              <a:t>but still </a:t>
            </a:r>
            <a:r>
              <a:rPr lang="en-US" b="1" dirty="0">
                <a:solidFill>
                  <a:srgbClr val="000000"/>
                </a:solidFill>
              </a:rPr>
              <a:t>NP-hard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0000"/>
                </a:solidFill>
              </a:rPr>
              <a:t>   Tractable </a:t>
            </a:r>
            <a:r>
              <a:rPr lang="en-US" dirty="0">
                <a:solidFill>
                  <a:srgbClr val="000000"/>
                </a:solidFill>
              </a:rPr>
              <a:t>via convex optimization: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          … if     is “nice” </a:t>
            </a:r>
            <a:r>
              <a:rPr lang="en-US" i="1" dirty="0">
                <a:solidFill>
                  <a:srgbClr val="000000"/>
                </a:solidFill>
              </a:rPr>
              <a:t>(random, incoherent, RIP)</a:t>
            </a:r>
          </a:p>
          <a:p>
            <a:pPr lvl="1">
              <a:spcBef>
                <a:spcPts val="600"/>
              </a:spcBef>
            </a:pPr>
            <a:endParaRPr lang="en-US" sz="200" i="1" dirty="0">
              <a:solidFill>
                <a:srgbClr val="000000"/>
              </a:solidFill>
            </a:endParaRPr>
          </a:p>
          <a:p>
            <a:pPr lvl="1">
              <a:spcBef>
                <a:spcPts val="600"/>
              </a:spcBef>
            </a:pPr>
            <a:endParaRPr lang="en-US" sz="200" i="1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600" b="1" i="1" dirty="0">
                <a:solidFill>
                  <a:srgbClr val="000000"/>
                </a:solidFill>
              </a:rPr>
              <a:t>Hugely active area: </a:t>
            </a:r>
            <a:r>
              <a:rPr lang="en-US" sz="1600" i="1" dirty="0" err="1">
                <a:solidFill>
                  <a:srgbClr val="000000"/>
                </a:solidFill>
              </a:rPr>
              <a:t>Donoho+Huo</a:t>
            </a:r>
            <a:r>
              <a:rPr lang="en-US" sz="1600" i="1" dirty="0">
                <a:solidFill>
                  <a:srgbClr val="000000"/>
                </a:solidFill>
              </a:rPr>
              <a:t> ’01, Elad+Bruckstein’03, Candès+Tao’04,’05, </a:t>
            </a:r>
            <a:r>
              <a:rPr lang="en-US" sz="1600" i="1" dirty="0" err="1">
                <a:solidFill>
                  <a:srgbClr val="000000"/>
                </a:solidFill>
              </a:rPr>
              <a:t>Tropp</a:t>
            </a:r>
            <a:r>
              <a:rPr lang="en-US" sz="1600" i="1" dirty="0">
                <a:solidFill>
                  <a:srgbClr val="000000"/>
                </a:solidFill>
              </a:rPr>
              <a:t> ’04,06, Donoho’04, Fuchs’05, Zhao+Yu’06, Meinshausen+Buhlmann’06, Wainwright’09, </a:t>
            </a:r>
            <a:r>
              <a:rPr lang="en-US" sz="1600" i="1" dirty="0" err="1">
                <a:solidFill>
                  <a:srgbClr val="000000"/>
                </a:solidFill>
              </a:rPr>
              <a:t>Donoho+Tanner</a:t>
            </a:r>
            <a:r>
              <a:rPr lang="fr-FR" sz="1600" i="1" dirty="0">
                <a:solidFill>
                  <a:srgbClr val="000000"/>
                </a:solidFill>
              </a:rPr>
              <a:t>’</a:t>
            </a:r>
            <a:r>
              <a:rPr lang="en-US" sz="1600" i="1" dirty="0">
                <a:solidFill>
                  <a:srgbClr val="000000"/>
                </a:solidFill>
              </a:rPr>
              <a:t>09, Dimakis+Xu+Hassibi’09, … and many others</a:t>
            </a:r>
            <a:endParaRPr lang="en-US" sz="2000" i="1" dirty="0">
              <a:solidFill>
                <a:srgbClr val="000000"/>
              </a:solidFill>
            </a:endParaRPr>
          </a:p>
        </p:txBody>
      </p:sp>
      <p:pic>
        <p:nvPicPr>
          <p:cNvPr id="31" name="Picture 30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78440" y="4481499"/>
            <a:ext cx="172471" cy="196057"/>
          </a:xfrm>
          <a:prstGeom prst="rect">
            <a:avLst/>
          </a:prstGeom>
          <a:noFill/>
          <a:ln/>
          <a:effectLst/>
        </p:spPr>
      </p:pic>
      <p:pic>
        <p:nvPicPr>
          <p:cNvPr id="35" name="Picture 34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375916" y="3489812"/>
            <a:ext cx="748947" cy="169490"/>
          </a:xfrm>
          <a:prstGeom prst="rect">
            <a:avLst/>
          </a:prstGeom>
          <a:noFill/>
          <a:ln/>
          <a:effectLst/>
        </p:spPr>
      </p:pic>
      <p:cxnSp>
        <p:nvCxnSpPr>
          <p:cNvPr id="37" name="Straight Connector 36"/>
          <p:cNvCxnSpPr/>
          <p:nvPr/>
        </p:nvCxnSpPr>
        <p:spPr bwMode="auto">
          <a:xfrm>
            <a:off x="628650" y="3190875"/>
            <a:ext cx="72485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600075" y="4991100"/>
            <a:ext cx="72485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 descr="A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01" t="25146" r="8572" b="29718"/>
          <a:stretch>
            <a:fillRect/>
          </a:stretch>
        </p:blipFill>
        <p:spPr>
          <a:xfrm>
            <a:off x="3452962" y="1621198"/>
            <a:ext cx="1852568" cy="789577"/>
          </a:xfrm>
          <a:prstGeom prst="rect">
            <a:avLst/>
          </a:prstGeom>
        </p:spPr>
      </p:pic>
      <p:pic>
        <p:nvPicPr>
          <p:cNvPr id="3" name="Picture 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78141" y="984028"/>
            <a:ext cx="4740755" cy="23285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01534" y="3843325"/>
            <a:ext cx="269764" cy="172472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0" name="Picture 19" descr="y.png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82377" y="1640360"/>
            <a:ext cx="128258" cy="765526"/>
          </a:xfrm>
          <a:prstGeom prst="rect">
            <a:avLst/>
          </a:prstGeom>
        </p:spPr>
      </p:pic>
      <p:pic>
        <p:nvPicPr>
          <p:cNvPr id="21" name="Picture 20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22820" y="1980982"/>
            <a:ext cx="165512" cy="91827"/>
          </a:xfrm>
          <a:prstGeom prst="rect">
            <a:avLst/>
          </a:prstGeom>
          <a:noFill/>
          <a:ln/>
          <a:effectLst/>
        </p:spPr>
      </p:pic>
      <p:sp>
        <p:nvSpPr>
          <p:cNvPr id="27" name="Left Bracket 26"/>
          <p:cNvSpPr>
            <a:spLocks/>
          </p:cNvSpPr>
          <p:nvPr/>
        </p:nvSpPr>
        <p:spPr bwMode="auto">
          <a:xfrm>
            <a:off x="2972942" y="1631086"/>
            <a:ext cx="19994" cy="783131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Left Bracket 26"/>
          <p:cNvSpPr>
            <a:spLocks/>
          </p:cNvSpPr>
          <p:nvPr/>
        </p:nvSpPr>
        <p:spPr bwMode="auto">
          <a:xfrm flipH="1">
            <a:off x="3097909" y="1631086"/>
            <a:ext cx="19994" cy="783131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Left Bracket 26"/>
          <p:cNvSpPr>
            <a:spLocks/>
          </p:cNvSpPr>
          <p:nvPr/>
        </p:nvSpPr>
        <p:spPr bwMode="auto">
          <a:xfrm>
            <a:off x="3451985" y="1639417"/>
            <a:ext cx="19994" cy="783131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eft Bracket 26"/>
          <p:cNvSpPr>
            <a:spLocks/>
          </p:cNvSpPr>
          <p:nvPr/>
        </p:nvSpPr>
        <p:spPr bwMode="auto">
          <a:xfrm flipH="1">
            <a:off x="5284844" y="1639417"/>
            <a:ext cx="19994" cy="783131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Left Bracket 26"/>
          <p:cNvSpPr>
            <a:spLocks/>
          </p:cNvSpPr>
          <p:nvPr/>
        </p:nvSpPr>
        <p:spPr bwMode="auto">
          <a:xfrm>
            <a:off x="5426475" y="1447800"/>
            <a:ext cx="19994" cy="148295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Left Bracket 26"/>
          <p:cNvSpPr>
            <a:spLocks/>
          </p:cNvSpPr>
          <p:nvPr/>
        </p:nvSpPr>
        <p:spPr bwMode="auto">
          <a:xfrm flipH="1">
            <a:off x="5599067" y="1447800"/>
            <a:ext cx="19994" cy="1482950"/>
          </a:xfrm>
          <a:prstGeom prst="leftBracket">
            <a:avLst>
              <a:gd name="adj" fmla="val 8351"/>
            </a:avLst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8" name="Picture 47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011096" y="3400638"/>
            <a:ext cx="1148140" cy="234953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y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8876" y="1859436"/>
            <a:ext cx="118012" cy="107478"/>
          </a:xfrm>
          <a:prstGeom prst="rect">
            <a:avLst/>
          </a:prstGeom>
        </p:spPr>
      </p:pic>
      <p:pic>
        <p:nvPicPr>
          <p:cNvPr id="52" name="Picture 51" descr="TP_tmp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60367" y="1980982"/>
            <a:ext cx="910106" cy="276341"/>
          </a:xfrm>
          <a:prstGeom prst="rect">
            <a:avLst/>
          </a:prstGeom>
          <a:noFill/>
          <a:ln/>
          <a:effectLst/>
        </p:spPr>
      </p:pic>
      <p:pic>
        <p:nvPicPr>
          <p:cNvPr id="4" name="Picture 3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75025" y="1913175"/>
            <a:ext cx="966622" cy="28045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5" name="Picture 54" descr="y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67350" y="1566862"/>
            <a:ext cx="128588" cy="85725"/>
          </a:xfrm>
          <a:prstGeom prst="rect">
            <a:avLst/>
          </a:prstGeom>
        </p:spPr>
      </p:pic>
      <p:pic>
        <p:nvPicPr>
          <p:cNvPr id="56" name="Picture 55" descr="y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2113" y="2424137"/>
            <a:ext cx="109537" cy="85725"/>
          </a:xfrm>
          <a:prstGeom prst="rect">
            <a:avLst/>
          </a:prstGeom>
        </p:spPr>
      </p:pic>
      <p:pic>
        <p:nvPicPr>
          <p:cNvPr id="57" name="Picture 56" descr="y.png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57824" y="2633662"/>
            <a:ext cx="114300" cy="85725"/>
          </a:xfrm>
          <a:prstGeom prst="rect">
            <a:avLst/>
          </a:prstGeom>
        </p:spPr>
      </p:pic>
      <p:pic>
        <p:nvPicPr>
          <p:cNvPr id="6" name="Picture 5" descr="TP_tmp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07913" y="4120928"/>
            <a:ext cx="2076006" cy="258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 flipH="1">
            <a:off x="7315200" y="1487556"/>
            <a:ext cx="895351" cy="95808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7090348" y="1962870"/>
            <a:ext cx="137909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7764905" y="1326537"/>
            <a:ext cx="0" cy="138502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 – Recent related progress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2BD6D-A1CA-1144-9297-F7F5664AFBA8}"/>
              </a:ext>
            </a:extLst>
          </p:cNvPr>
          <p:cNvSpPr txBox="1"/>
          <p:nvPr/>
        </p:nvSpPr>
        <p:spPr>
          <a:xfrm>
            <a:off x="4144616" y="24157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704256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167850" y="1122633"/>
            <a:ext cx="883067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[Zhou et. al. ‘09] Spatially contiguous sparse errors via MRF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[Bach ’10] – relaxations from </a:t>
            </a:r>
            <a:r>
              <a:rPr lang="en-US" sz="1600" dirty="0" err="1">
                <a:solidFill>
                  <a:srgbClr val="000000"/>
                </a:solidFill>
              </a:rPr>
              <a:t>submodular</a:t>
            </a:r>
            <a:r>
              <a:rPr lang="en-US" sz="1600" dirty="0">
                <a:solidFill>
                  <a:srgbClr val="000000"/>
                </a:solidFill>
              </a:rPr>
              <a:t> functions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dirty="0" err="1">
                <a:solidFill>
                  <a:srgbClr val="000000"/>
                </a:solidFill>
              </a:rPr>
              <a:t>Negahban+Yu+Wainwright</a:t>
            </a:r>
            <a:r>
              <a:rPr lang="en-US" sz="1600" dirty="0">
                <a:solidFill>
                  <a:srgbClr val="000000"/>
                </a:solidFill>
              </a:rPr>
              <a:t> ’10] – geometric analysis of recovery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dirty="0" err="1">
                <a:solidFill>
                  <a:srgbClr val="000000"/>
                </a:solidFill>
              </a:rPr>
              <a:t>Becker+Candès+Grant</a:t>
            </a:r>
            <a:r>
              <a:rPr lang="en-US" sz="1600" dirty="0">
                <a:solidFill>
                  <a:srgbClr val="000000"/>
                </a:solidFill>
              </a:rPr>
              <a:t> ’10] – algorithmic templates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dirty="0" err="1">
                <a:solidFill>
                  <a:srgbClr val="000000"/>
                </a:solidFill>
              </a:rPr>
              <a:t>Xu+Caramanis+Sanghavi</a:t>
            </a:r>
            <a:r>
              <a:rPr lang="en-US" sz="1600" dirty="0">
                <a:solidFill>
                  <a:srgbClr val="000000"/>
                </a:solidFill>
              </a:rPr>
              <a:t> ‘11] column sparse errors </a:t>
            </a:r>
            <a:r>
              <a:rPr lang="en-US" sz="1600" dirty="0">
                <a:solidFill>
                  <a:srgbClr val="000000"/>
                </a:solidFill>
                <a:latin typeface="Arial"/>
              </a:rPr>
              <a:t>L</a:t>
            </a:r>
            <a:r>
              <a:rPr lang="en-US" sz="1600" baseline="-25000" dirty="0">
                <a:solidFill>
                  <a:srgbClr val="000000"/>
                </a:solidFill>
                <a:latin typeface="Arial"/>
              </a:rPr>
              <a:t>2,1</a:t>
            </a:r>
            <a:r>
              <a:rPr lang="en-US" sz="1600" dirty="0">
                <a:solidFill>
                  <a:srgbClr val="000000"/>
                </a:solidFill>
              </a:rPr>
              <a:t> norm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dirty="0" err="1">
                <a:solidFill>
                  <a:srgbClr val="000000"/>
                </a:solidFill>
              </a:rPr>
              <a:t>Recht+Parillo+Chandrasekaran+Wilsky</a:t>
            </a:r>
            <a:r>
              <a:rPr lang="en-US" sz="1600" dirty="0">
                <a:solidFill>
                  <a:srgbClr val="000000"/>
                </a:solidFill>
              </a:rPr>
              <a:t> ’11’12] – compressive sensing of various structures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dirty="0" err="1">
                <a:solidFill>
                  <a:srgbClr val="000000"/>
                </a:solidFill>
              </a:rPr>
              <a:t>Candes+Recht</a:t>
            </a:r>
            <a:r>
              <a:rPr lang="en-US" sz="1600" dirty="0">
                <a:solidFill>
                  <a:srgbClr val="000000"/>
                </a:solidFill>
              </a:rPr>
              <a:t> ’11] – </a:t>
            </a:r>
            <a:r>
              <a:rPr lang="en-US" sz="1600" dirty="0">
                <a:solidFill>
                  <a:srgbClr val="FF0000"/>
                </a:solidFill>
              </a:rPr>
              <a:t>compressive sensing of decomposable structures 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[McCoy+Tropp’11,Amenlunxen+McCoy+Tropp’13] – </a:t>
            </a:r>
            <a:r>
              <a:rPr lang="en-US" sz="1600" dirty="0">
                <a:solidFill>
                  <a:srgbClr val="FF0000"/>
                </a:solidFill>
              </a:rPr>
              <a:t>phase transition for recovery and decomposition of structures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dirty="0" err="1">
                <a:solidFill>
                  <a:srgbClr val="000000"/>
                </a:solidFill>
              </a:rPr>
              <a:t>Wright+Ganesh+Min+Ma</a:t>
            </a:r>
            <a:r>
              <a:rPr lang="en-US" sz="1600" dirty="0">
                <a:solidFill>
                  <a:srgbClr val="000000"/>
                </a:solidFill>
              </a:rPr>
              <a:t>, ISIT’12,I&amp;I’13] – </a:t>
            </a:r>
            <a:r>
              <a:rPr lang="en-US" sz="1600" dirty="0">
                <a:solidFill>
                  <a:srgbClr val="FF0000"/>
                </a:solidFill>
              </a:rPr>
              <a:t>compressive superposition of decomposable structures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7851" y="702527"/>
            <a:ext cx="8813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i="1" dirty="0">
                <a:solidFill>
                  <a:srgbClr val="000000"/>
                </a:solidFill>
              </a:rPr>
              <a:t>For compressive robust recovery of a family of low-dimensional structures:</a:t>
            </a:r>
            <a:endParaRPr lang="en-US" sz="2000" b="1" i="1" dirty="0">
              <a:solidFill>
                <a:srgbClr val="000000"/>
              </a:solidFill>
            </a:endParaRPr>
          </a:p>
        </p:txBody>
      </p:sp>
      <p:pic>
        <p:nvPicPr>
          <p:cNvPr id="5" name="Picture 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49422" y="3411233"/>
            <a:ext cx="4010755" cy="24553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7" name="Picture 26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11251" y="5113578"/>
            <a:ext cx="6300780" cy="28092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89508" y="4254361"/>
            <a:ext cx="6441323" cy="29426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679201" y="1120102"/>
            <a:ext cx="1961099" cy="1633116"/>
            <a:chOff x="6078303" y="1278615"/>
            <a:chExt cx="2733675" cy="2095500"/>
          </a:xfrm>
        </p:grpSpPr>
        <p:pic>
          <p:nvPicPr>
            <p:cNvPr id="13" name="Picture 5" descr="C:\Users\John\Desktop\Papers\ICCV Faces\iccv09_faces\figures\10_orig\e.png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7528" y="1340528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14" name="Picture 6" descr="C:\Users\John\Desktop\Papers\ICCV Faces\iccv09_faces\figures\10_orig\y.pn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978" y="1331003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17" name="Picture 7" descr="C:\Users\John\Desktop\Papers\ICCV Faces\iccv09_faces\figures\10_orig\L.png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728" y="1340528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18" name="Picture 9" descr="C:\Users\John\Desktop\Papers\ICCV Faces\iccv09_faces\figures\10_orig\y_rec.pn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328" y="1340528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19" name="Picture 10" descr="C:\Users\John\Desktop\Papers\ICCV Faces\iccv09_faces\figures\10_lambda\e.png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003" y="2197778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20" name="Picture 11" descr="C:\Users\John\Desktop\Papers\ICCV Faces\iccv09_faces\figures\10_lambda\y_rec.png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328" y="2207303"/>
              <a:ext cx="571500" cy="790575"/>
            </a:xfrm>
            <a:prstGeom prst="rect">
              <a:avLst/>
            </a:prstGeom>
            <a:noFill/>
          </p:spPr>
        </p:pic>
        <p:pic>
          <p:nvPicPr>
            <p:cNvPr id="21" name="Picture 12" descr="C:\Users\John\Desktop\Papers\ICCV Faces\iccv09_faces\figures\10_lambda\L.png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203" y="2207303"/>
              <a:ext cx="571500" cy="790575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/>
          </p:nvSpPr>
          <p:spPr bwMode="auto">
            <a:xfrm>
              <a:off x="6078303" y="1278615"/>
              <a:ext cx="2733675" cy="209550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48817" y="5620046"/>
            <a:ext cx="8873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i="1" dirty="0">
                <a:solidFill>
                  <a:srgbClr val="000000"/>
                </a:solidFill>
              </a:rPr>
              <a:t>Take home message: </a:t>
            </a:r>
            <a:r>
              <a:rPr lang="en-US" sz="2000" b="1" i="1" dirty="0">
                <a:solidFill>
                  <a:srgbClr val="FF0000"/>
                </a:solidFill>
              </a:rPr>
              <a:t>Let the data and application tell you the structure…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Extensions – A Suite of Powerful </a:t>
            </a:r>
            <a:r>
              <a:rPr kumimoji="1" lang="en-US" altLang="zh-CN" dirty="0" err="1"/>
              <a:t>Regularizers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49179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with Deep Neural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074" y="1376946"/>
            <a:ext cx="612218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0000"/>
                </a:solidFill>
              </a:rPr>
              <a:t>Evolution of the Structures of Deep Networks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    FNN -&gt; CNN -&gt; </a:t>
            </a:r>
            <a:r>
              <a:rPr lang="en-US" sz="2000" dirty="0" err="1">
                <a:solidFill>
                  <a:srgbClr val="000000"/>
                </a:solidFill>
              </a:rPr>
              <a:t>ResNet</a:t>
            </a:r>
            <a:r>
              <a:rPr lang="en-US" sz="2000" dirty="0">
                <a:solidFill>
                  <a:srgbClr val="000000"/>
                </a:solidFill>
              </a:rPr>
              <a:t> -&gt; ???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b="1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000" b="1" dirty="0">
                <a:solidFill>
                  <a:srgbClr val="000000"/>
                </a:solidFill>
              </a:rPr>
              <a:t>Deep Learning and </a:t>
            </a:r>
            <a:r>
              <a:rPr lang="en-US" sz="2000" b="1" dirty="0" err="1">
                <a:solidFill>
                  <a:srgbClr val="000000"/>
                </a:solidFill>
              </a:rPr>
              <a:t>Sparsity</a:t>
            </a:r>
            <a:endParaRPr lang="en-US" sz="2000" b="1" dirty="0">
              <a:solidFill>
                <a:srgbClr val="000000"/>
              </a:solidFill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Cascaded Structured Matrix Factorization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Global Optimality of Training</a:t>
            </a: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romanUcPeriod"/>
            </a:pPr>
            <a:endParaRPr lang="en-US" sz="20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sz="2000" b="1" dirty="0">
                <a:solidFill>
                  <a:srgbClr val="000000"/>
                </a:solidFill>
              </a:rPr>
              <a:t>Supervision versus No-supervision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    Simple Shallow Networks by Design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     </a:t>
            </a:r>
            <a:r>
              <a:rPr lang="en-US" sz="2000" dirty="0" err="1">
                <a:solidFill>
                  <a:srgbClr val="000000"/>
                </a:solidFill>
              </a:rPr>
              <a:t>PCANet</a:t>
            </a:r>
            <a:r>
              <a:rPr lang="en-US" sz="2000" dirty="0">
                <a:solidFill>
                  <a:srgbClr val="000000"/>
                </a:solidFill>
              </a:rPr>
              <a:t> (and </a:t>
            </a:r>
            <a:r>
              <a:rPr lang="en-US" sz="2000" dirty="0" err="1">
                <a:solidFill>
                  <a:srgbClr val="000000"/>
                </a:solidFill>
              </a:rPr>
              <a:t>ScatteringNet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 err="1">
                <a:solidFill>
                  <a:srgbClr val="000000"/>
                </a:solidFill>
              </a:rPr>
              <a:t>CapsuleNet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  <a:endParaRPr lang="en-US" sz="2000" i="1" dirty="0">
              <a:solidFill>
                <a:srgbClr val="000000"/>
              </a:solidFill>
            </a:endParaRPr>
          </a:p>
          <a:p>
            <a:pPr algn="ctr"/>
            <a:r>
              <a:rPr lang="en-US" sz="2000" i="1" dirty="0">
                <a:solidFill>
                  <a:srgbClr val="000000"/>
                </a:solidFill>
              </a:rPr>
              <a:t>           </a:t>
            </a:r>
            <a:r>
              <a:rPr lang="en-US" sz="2000" i="1" dirty="0">
                <a:solidFill>
                  <a:srgbClr val="FF0000"/>
                </a:solidFill>
              </a:rPr>
              <a:t>    </a:t>
            </a:r>
            <a:endParaRPr lang="en-US" sz="20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7107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Evolution of DNN </a:t>
            </a:r>
            <a:r>
              <a:rPr kumimoji="1" lang="mr-IN" altLang="zh-CN" dirty="0"/>
              <a:t>–</a:t>
            </a:r>
            <a:r>
              <a:rPr kumimoji="1" lang="en-US" altLang="zh-CN" dirty="0"/>
              <a:t> More Principled Structures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441159" y="1256625"/>
            <a:ext cx="1890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Fully Connected</a:t>
            </a:r>
          </a:p>
          <a:p>
            <a:r>
              <a:rPr lang="en-US" dirty="0">
                <a:solidFill>
                  <a:srgbClr val="000000"/>
                </a:solidFill>
              </a:rPr>
              <a:t>Neural Networks</a:t>
            </a:r>
          </a:p>
          <a:p>
            <a:r>
              <a:rPr lang="en-US" dirty="0">
                <a:solidFill>
                  <a:srgbClr val="000000"/>
                </a:solidFill>
              </a:rPr>
              <a:t>(before 2011)</a:t>
            </a:r>
          </a:p>
        </p:txBody>
      </p:sp>
      <p:pic>
        <p:nvPicPr>
          <p:cNvPr id="4" name="Picture 3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322" y="761333"/>
            <a:ext cx="4091404" cy="1644984"/>
          </a:xfrm>
          <a:prstGeom prst="rect">
            <a:avLst/>
          </a:prstGeom>
        </p:spPr>
      </p:pic>
      <p:pic>
        <p:nvPicPr>
          <p:cNvPr id="5" name="Picture 4" descr="mylene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596" y="2631011"/>
            <a:ext cx="5675242" cy="1326484"/>
          </a:xfrm>
          <a:prstGeom prst="rect">
            <a:avLst/>
          </a:prstGeom>
        </p:spPr>
      </p:pic>
      <p:pic>
        <p:nvPicPr>
          <p:cNvPr id="6" name="Picture 5" descr="1*pUyst_ciesOz_LUg0HocY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68" y="4119459"/>
            <a:ext cx="3777916" cy="2210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6611" y="2946392"/>
            <a:ext cx="18907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Convolution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Neural Networks</a:t>
            </a:r>
          </a:p>
          <a:p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AlexNet</a:t>
            </a:r>
            <a:r>
              <a:rPr lang="en-US" dirty="0">
                <a:solidFill>
                  <a:srgbClr val="000000"/>
                </a:solidFill>
              </a:rPr>
              <a:t> 2011)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8696" y="4809951"/>
            <a:ext cx="2853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Residual </a:t>
            </a:r>
          </a:p>
          <a:p>
            <a:r>
              <a:rPr lang="en-US" dirty="0">
                <a:solidFill>
                  <a:srgbClr val="000000"/>
                </a:solidFill>
              </a:rPr>
              <a:t>Neural Networks</a:t>
            </a:r>
          </a:p>
          <a:p>
            <a:r>
              <a:rPr lang="en-US" dirty="0">
                <a:solidFill>
                  <a:srgbClr val="000000"/>
                </a:solidFill>
              </a:rPr>
              <a:t>(2015, and </a:t>
            </a:r>
            <a:r>
              <a:rPr lang="en-US" dirty="0" err="1">
                <a:solidFill>
                  <a:srgbClr val="000000"/>
                </a:solidFill>
              </a:rPr>
              <a:t>AlphaGo</a:t>
            </a:r>
            <a:r>
              <a:rPr lang="en-US" dirty="0">
                <a:solidFill>
                  <a:srgbClr val="000000"/>
                </a:solidFill>
              </a:rPr>
              <a:t> Zero)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1082842" y="2286000"/>
            <a:ext cx="294105" cy="54810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32" name="Down Arrow 31"/>
          <p:cNvSpPr/>
          <p:nvPr/>
        </p:nvSpPr>
        <p:spPr bwMode="auto">
          <a:xfrm>
            <a:off x="1088190" y="4122821"/>
            <a:ext cx="294105" cy="54810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3895" y="3970421"/>
            <a:ext cx="25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translational invariance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75873" y="5646823"/>
            <a:ext cx="28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constrained optimization?</a:t>
            </a:r>
          </a:p>
        </p:txBody>
      </p:sp>
    </p:spTree>
    <p:extLst>
      <p:ext uri="{BB962C8B-B14F-4D97-AF65-F5344CB8AC3E}">
        <p14:creationId xmlns:p14="http://schemas.microsoft.com/office/powerpoint/2010/main" val="18246443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Evolution of DNN  – Temporal Sparse Coding &amp; Stacked RNN</a:t>
            </a:r>
            <a:endParaRPr kumimoji="1"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" y="6419850"/>
            <a:ext cx="9144000" cy="416454"/>
          </a:xfrm>
        </p:spPr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Luo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Liu and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Gao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of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ShanghaiTech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University, in ICCV 2017.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36" y="1243264"/>
            <a:ext cx="5468634" cy="1042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7477" y="761996"/>
            <a:ext cx="779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Temporally coherent Sparse Coding for Anomaly Detection in Video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060" y="1201156"/>
            <a:ext cx="3124200" cy="2197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54" y="3450823"/>
            <a:ext cx="8355486" cy="29392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4103" y="2851839"/>
            <a:ext cx="5253789" cy="369332"/>
          </a:xfrm>
          <a:prstGeom prst="rect">
            <a:avLst/>
          </a:prstGeom>
          <a:ln w="12700" cmpd="sng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RNN structures derived from group </a:t>
            </a:r>
            <a:r>
              <a:rPr lang="en-US" b="1" dirty="0" err="1">
                <a:solidFill>
                  <a:srgbClr val="FF0000"/>
                </a:solidFill>
              </a:rPr>
              <a:t>sparsity</a:t>
            </a:r>
            <a:r>
              <a:rPr lang="en-US" b="1" dirty="0">
                <a:solidFill>
                  <a:srgbClr val="FF0000"/>
                </a:solidFill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41082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Evolution of DNN  – Graphical Model Inference as Networks</a:t>
            </a:r>
            <a:endParaRPr kumimoji="1" lang="zh-CN" altLang="en-US" dirty="0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" y="6419850"/>
            <a:ext cx="9144000" cy="416454"/>
          </a:xfrm>
        </p:spPr>
        <p:txBody>
          <a:bodyPr/>
          <a:lstStyle/>
          <a:p>
            <a:r>
              <a:rPr kumimoji="1" lang="en-US" altLang="zh-CN" sz="1600" i="1" dirty="0">
                <a:solidFill>
                  <a:srgbClr val="FFFFFF"/>
                </a:solidFill>
              </a:rPr>
              <a:t>Zhu,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Tu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and Ma et. al. of </a:t>
            </a:r>
            <a:r>
              <a:rPr kumimoji="1" lang="en-US" altLang="zh-CN" sz="1600" i="1" dirty="0" err="1">
                <a:solidFill>
                  <a:srgbClr val="FFFFFF"/>
                </a:solidFill>
              </a:rPr>
              <a:t>ShanghaiTech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 University, in ICCV 2017.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7268" y="775364"/>
            <a:ext cx="8221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Structured Attentions for Visual Question Answering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01" y="1423064"/>
            <a:ext cx="8723393" cy="33895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1159" y="5177936"/>
            <a:ext cx="8275052" cy="3693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Recurrent inference layers derived from MF or LBP (for graphical models)!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82266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7"/>
          <p:cNvSpPr txBox="1">
            <a:spLocks/>
          </p:cNvSpPr>
          <p:nvPr/>
        </p:nvSpPr>
        <p:spPr bwMode="auto">
          <a:xfrm>
            <a:off x="203200" y="901700"/>
            <a:ext cx="8763000" cy="520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 algn="l"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22478F"/>
                </a:solidFill>
                <a:uFill>
                  <a:solidFill>
                    <a:srgbClr val="0048AA"/>
                  </a:solidFill>
                </a:uFill>
              </a:rPr>
              <a:t>Deep learning is a cascaded matrix factorization</a:t>
            </a:r>
          </a:p>
        </p:txBody>
      </p:sp>
      <p:pic>
        <p:nvPicPr>
          <p:cNvPr id="8" name="pasted-image.pdf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0350" y="1522215"/>
            <a:ext cx="8463914" cy="1835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d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1354" y="3627371"/>
            <a:ext cx="2794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197" y="3549657"/>
            <a:ext cx="4699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asted-image.pd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740" y="3558701"/>
            <a:ext cx="14351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asted-image.pdf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2703" y="3551171"/>
            <a:ext cx="4826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df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2004" y="3558701"/>
            <a:ext cx="25781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pdf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42" y="3530785"/>
            <a:ext cx="81661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37" y="4988412"/>
            <a:ext cx="8102601" cy="673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86"/>
          <p:cNvSpPr/>
          <p:nvPr/>
        </p:nvSpPr>
        <p:spPr>
          <a:xfrm>
            <a:off x="5756150" y="4255353"/>
            <a:ext cx="940297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82679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D82679"/>
                </a:solidFill>
                <a:uFill>
                  <a:solidFill/>
                </a:uFill>
              </a:rPr>
              <a:t>features</a:t>
            </a:r>
          </a:p>
        </p:txBody>
      </p:sp>
      <p:sp>
        <p:nvSpPr>
          <p:cNvPr id="20" name="Shape 87"/>
          <p:cNvSpPr/>
          <p:nvPr/>
        </p:nvSpPr>
        <p:spPr>
          <a:xfrm flipV="1">
            <a:off x="6226298" y="3982852"/>
            <a:ext cx="1" cy="333895"/>
          </a:xfrm>
          <a:prstGeom prst="line">
            <a:avLst/>
          </a:prstGeom>
          <a:ln w="38100">
            <a:solidFill>
              <a:srgbClr val="D826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21" name="Shape 88"/>
          <p:cNvSpPr/>
          <p:nvPr/>
        </p:nvSpPr>
        <p:spPr>
          <a:xfrm>
            <a:off x="6988719" y="4255353"/>
            <a:ext cx="889398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82679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D82679"/>
                </a:solidFill>
                <a:uFill>
                  <a:solidFill/>
                </a:uFill>
              </a:rPr>
              <a:t>weights</a:t>
            </a:r>
          </a:p>
        </p:txBody>
      </p:sp>
      <p:sp>
        <p:nvSpPr>
          <p:cNvPr id="22" name="Shape 89"/>
          <p:cNvSpPr/>
          <p:nvPr/>
        </p:nvSpPr>
        <p:spPr>
          <a:xfrm>
            <a:off x="4290381" y="4257656"/>
            <a:ext cx="1283420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82679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D82679"/>
                </a:solidFill>
                <a:uFill>
                  <a:solidFill/>
                </a:uFill>
              </a:rPr>
              <a:t>nonlinearity</a:t>
            </a:r>
          </a:p>
        </p:txBody>
      </p:sp>
      <p:sp>
        <p:nvSpPr>
          <p:cNvPr id="23" name="Shape 90"/>
          <p:cNvSpPr/>
          <p:nvPr/>
        </p:nvSpPr>
        <p:spPr>
          <a:xfrm flipV="1">
            <a:off x="5129653" y="3992841"/>
            <a:ext cx="580149" cy="331451"/>
          </a:xfrm>
          <a:prstGeom prst="line">
            <a:avLst/>
          </a:prstGeom>
          <a:ln w="38100">
            <a:solidFill>
              <a:srgbClr val="D826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24" name="Shape 91"/>
          <p:cNvSpPr/>
          <p:nvPr/>
        </p:nvSpPr>
        <p:spPr>
          <a:xfrm flipH="1" flipV="1">
            <a:off x="6562939" y="3994533"/>
            <a:ext cx="580148" cy="318751"/>
          </a:xfrm>
          <a:prstGeom prst="line">
            <a:avLst/>
          </a:prstGeom>
          <a:ln w="38100">
            <a:solidFill>
              <a:srgbClr val="D826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25" name="Shape 92"/>
          <p:cNvSpPr/>
          <p:nvPr/>
        </p:nvSpPr>
        <p:spPr>
          <a:xfrm>
            <a:off x="2873919" y="5779353"/>
            <a:ext cx="711585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>
                <a:solidFill>
                  <a:srgbClr val="D82679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D82679"/>
                </a:solidFill>
                <a:uFill>
                  <a:solidFill/>
                </a:uFill>
              </a:rPr>
              <a:t>labels</a:t>
            </a:r>
          </a:p>
        </p:txBody>
      </p:sp>
      <p:sp>
        <p:nvSpPr>
          <p:cNvPr id="26" name="Shape 93"/>
          <p:cNvSpPr/>
          <p:nvPr/>
        </p:nvSpPr>
        <p:spPr>
          <a:xfrm flipH="1" flipV="1">
            <a:off x="2587839" y="5518533"/>
            <a:ext cx="580148" cy="318751"/>
          </a:xfrm>
          <a:prstGeom prst="line">
            <a:avLst/>
          </a:prstGeom>
          <a:ln w="38100">
            <a:solidFill>
              <a:srgbClr val="D826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27" name="Shape 94"/>
          <p:cNvSpPr/>
          <p:nvPr/>
        </p:nvSpPr>
        <p:spPr>
          <a:xfrm>
            <a:off x="4988881" y="5781656"/>
            <a:ext cx="1194235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>
                <a:solidFill>
                  <a:srgbClr val="D82679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D82679"/>
                </a:solidFill>
                <a:uFill>
                  <a:solidFill/>
                </a:uFill>
              </a:rPr>
              <a:t>regularizer</a:t>
            </a:r>
          </a:p>
        </p:txBody>
      </p:sp>
      <p:sp>
        <p:nvSpPr>
          <p:cNvPr id="28" name="Shape 95"/>
          <p:cNvSpPr/>
          <p:nvPr/>
        </p:nvSpPr>
        <p:spPr>
          <a:xfrm flipV="1">
            <a:off x="5828153" y="5516841"/>
            <a:ext cx="580149" cy="331451"/>
          </a:xfrm>
          <a:prstGeom prst="line">
            <a:avLst/>
          </a:prstGeom>
          <a:ln w="38100">
            <a:solidFill>
              <a:srgbClr val="D826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29" name="Shape 96"/>
          <p:cNvSpPr/>
          <p:nvPr/>
        </p:nvSpPr>
        <p:spPr>
          <a:xfrm>
            <a:off x="1958850" y="5779353"/>
            <a:ext cx="520825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>
                <a:solidFill>
                  <a:srgbClr val="D82679"/>
                </a:solidFill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D82679"/>
                </a:solidFill>
                <a:uFill>
                  <a:solidFill/>
                </a:uFill>
              </a:rPr>
              <a:t>loss</a:t>
            </a:r>
          </a:p>
        </p:txBody>
      </p:sp>
      <p:sp>
        <p:nvSpPr>
          <p:cNvPr id="30" name="Shape 97"/>
          <p:cNvSpPr/>
          <p:nvPr/>
        </p:nvSpPr>
        <p:spPr>
          <a:xfrm flipV="1">
            <a:off x="2225798" y="5506852"/>
            <a:ext cx="1" cy="333895"/>
          </a:xfrm>
          <a:prstGeom prst="line">
            <a:avLst/>
          </a:prstGeom>
          <a:ln w="38100">
            <a:solidFill>
              <a:srgbClr val="D826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</a:defRPr>
            </a:pPr>
            <a:endParaRPr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II. Deep Learning and </a:t>
            </a:r>
            <a:r>
              <a:rPr kumimoji="1" lang="en-US" altLang="zh-CN" dirty="0" err="1"/>
              <a:t>Sparsity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chemeClr val="tx1"/>
                </a:solidFill>
              </a:rPr>
              <a:t>Vidal, </a:t>
            </a:r>
            <a:r>
              <a:rPr kumimoji="1" lang="en-US" altLang="zh-CN" sz="1600" i="1" dirty="0" err="1">
                <a:solidFill>
                  <a:schemeClr val="tx1"/>
                </a:solidFill>
              </a:rPr>
              <a:t>Haeffele</a:t>
            </a:r>
            <a:r>
              <a:rPr kumimoji="1" lang="en-US" altLang="zh-CN" sz="1600" i="1" dirty="0">
                <a:solidFill>
                  <a:schemeClr val="tx1"/>
                </a:solidFill>
              </a:rPr>
              <a:t>, and Young of JHU, ICML2014</a:t>
            </a:r>
          </a:p>
        </p:txBody>
      </p:sp>
    </p:spTree>
    <p:extLst>
      <p:ext uri="{BB962C8B-B14F-4D97-AF65-F5344CB8AC3E}">
        <p14:creationId xmlns:p14="http://schemas.microsoft.com/office/powerpoint/2010/main" val="20290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  <p:bldP spid="17" grpId="0" animBg="1" advAuto="0"/>
      <p:bldP spid="19" grpId="0" animBg="1" advAuto="0"/>
      <p:bldP spid="20" grpId="0" animBg="1" advAuto="0"/>
      <p:bldP spid="21" grpId="0" animBg="1" advAuto="0"/>
      <p:bldP spid="22" grpId="0" animBg="1" advAuto="0"/>
      <p:bldP spid="23" grpId="0" animBg="1" advAuto="0"/>
      <p:bldP spid="24" grpId="0" animBg="1" advAuto="0"/>
      <p:bldP spid="25" grpId="0" animBg="1" advAuto="0"/>
      <p:bldP spid="26" grpId="0" animBg="1" advAuto="0"/>
      <p:bldP spid="27" grpId="0" animBg="1" advAuto="0"/>
      <p:bldP spid="28" grpId="0" animBg="1" advAuto="0"/>
      <p:bldP spid="29" grpId="0" animBg="1" advAuto="0"/>
      <p:bldP spid="30" grpId="0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04"/>
          <p:cNvSpPr>
            <a:spLocks noGrp="1"/>
          </p:cNvSpPr>
          <p:nvPr/>
        </p:nvSpPr>
        <p:spPr>
          <a:xfrm>
            <a:off x="190500" y="825500"/>
            <a:ext cx="8763000" cy="520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/>
          <a:lstStyle>
            <a:lvl1pPr marL="342900" indent="-342900">
              <a:spcBef>
                <a:spcPts val="500"/>
              </a:spcBef>
              <a:buClr>
                <a:srgbClr val="0048AA"/>
              </a:buClr>
              <a:buSzPct val="100000"/>
              <a:buChar char="•"/>
              <a:defRPr sz="24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42950" indent="-285750">
              <a:spcBef>
                <a:spcPts val="400"/>
              </a:spcBef>
              <a:buClr>
                <a:srgbClr val="00A8AA"/>
              </a:buClr>
              <a:buSzPct val="100000"/>
              <a:buChar char="–"/>
              <a:defRPr sz="20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143000" indent="-228600">
              <a:spcBef>
                <a:spcPts val="400"/>
              </a:spcBef>
              <a:buClr>
                <a:srgbClr val="0048AA"/>
              </a:buClr>
              <a:buSzPct val="100000"/>
              <a:buChar char="•"/>
              <a:defRPr sz="18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600200" indent="-228600">
              <a:spcBef>
                <a:spcPts val="300"/>
              </a:spcBef>
              <a:buClr>
                <a:srgbClr val="0048AA"/>
              </a:buClr>
              <a:buSzPct val="100000"/>
              <a:buChar char="–"/>
              <a:defRPr sz="16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057400" indent="-228600">
              <a:spcBef>
                <a:spcPts val="300"/>
              </a:spcBef>
              <a:buClr>
                <a:srgbClr val="0048AA"/>
              </a:buClr>
              <a:buSzPct val="100000"/>
              <a:buChar char="»"/>
              <a:defRPr sz="16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  <a:lvl6pPr marL="3308350" indent="-857250">
              <a:spcBef>
                <a:spcPts val="500"/>
              </a:spcBef>
              <a:buClr>
                <a:srgbClr val="0048AA"/>
              </a:buClr>
              <a:buSzPct val="171000"/>
              <a:buChar char="•"/>
              <a:defRPr sz="24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6pPr>
            <a:lvl7pPr marL="3663950" indent="-857250">
              <a:spcBef>
                <a:spcPts val="500"/>
              </a:spcBef>
              <a:buClr>
                <a:srgbClr val="0048AA"/>
              </a:buClr>
              <a:buSzPct val="171000"/>
              <a:buChar char="•"/>
              <a:defRPr sz="24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7pPr>
            <a:lvl8pPr marL="4019550" indent="-857250">
              <a:spcBef>
                <a:spcPts val="500"/>
              </a:spcBef>
              <a:buClr>
                <a:srgbClr val="0048AA"/>
              </a:buClr>
              <a:buSzPct val="171000"/>
              <a:buChar char="•"/>
              <a:defRPr sz="24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8pPr>
            <a:lvl9pPr marL="4375150" indent="-857250">
              <a:spcBef>
                <a:spcPts val="500"/>
              </a:spcBef>
              <a:buClr>
                <a:srgbClr val="0048AA"/>
              </a:buClr>
              <a:buSzPct val="171000"/>
              <a:buChar char="•"/>
              <a:defRPr sz="24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8AA"/>
              </a:buClr>
              <a:buSzPct val="100000"/>
              <a:buFontTx/>
              <a:buChar char="–"/>
              <a:tabLst/>
              <a:defRPr sz="1800">
                <a:solidFill>
                  <a:srgbClr val="000000"/>
                </a:solidFill>
                <a:uFillTx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48AA"/>
              </a:solidFill>
              <a:effectLst/>
              <a:uLnTx/>
              <a:uFill>
                <a:solidFill>
                  <a:srgbClr val="0048AA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8AA"/>
              </a:buClr>
              <a:buSzPct val="100000"/>
              <a:buFontTx/>
              <a:buChar char="–"/>
              <a:tabLst/>
              <a:defRPr sz="1800">
                <a:solidFill>
                  <a:srgbClr val="000000"/>
                </a:solidFill>
                <a:uFillTx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48AA"/>
              </a:solidFill>
              <a:effectLst/>
              <a:uLnTx/>
              <a:uFill>
                <a:solidFill>
                  <a:srgbClr val="0048AA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8AA"/>
              </a:buClr>
              <a:buSzPct val="100000"/>
              <a:buFontTx/>
              <a:buChar char="–"/>
              <a:tabLst/>
              <a:defRPr sz="1800">
                <a:solidFill>
                  <a:srgbClr val="000000"/>
                </a:solidFill>
                <a:uFillTx/>
              </a:defRPr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48AA"/>
              </a:solidFill>
              <a:effectLst/>
              <a:uLnTx/>
              <a:uFill>
                <a:solidFill>
                  <a:srgbClr val="0048AA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8AA"/>
              </a:buClr>
              <a:buSzPct val="100000"/>
              <a:buFontTx/>
              <a:buChar char="•"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Theorem: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 If the functions     and     are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D82679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sums of positively homogeneous functions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, then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D82679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any local minimizer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 such that for some </a:t>
            </a:r>
            <a:r>
              <a:rPr kumimoji="0" sz="2400" b="0" i="1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 and all k                 gives a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D82679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global minimizer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48AA"/>
              </a:solidFill>
              <a:effectLst/>
              <a:uLnTx/>
              <a:uFill>
                <a:solidFill>
                  <a:srgbClr val="0048AA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1600200" marR="0" lvl="3" indent="-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48AA"/>
              </a:buClr>
              <a:buSzPct val="100000"/>
              <a:buFontTx/>
              <a:buChar char="–"/>
              <a:tabLst/>
              <a:defRPr sz="1800">
                <a:solidFill>
                  <a:srgbClr val="000000"/>
                </a:solidFill>
                <a:uFillTx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48AA"/>
              </a:solidFill>
              <a:effectLst/>
              <a:uLnTx/>
              <a:uFill>
                <a:solidFill>
                  <a:srgbClr val="0048AA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8AA"/>
              </a:buClr>
              <a:buSzPct val="100000"/>
              <a:buFontTx/>
              <a:buChar char="•"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Examples of positively homogeneous compositions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8AA"/>
              </a:buClr>
              <a:buSzPct val="100000"/>
              <a:buFontTx/>
              <a:buChar char="–"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Matrix multiplication: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D82679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matrix factorization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48AA"/>
              </a:solidFill>
              <a:effectLst/>
              <a:uLnTx/>
              <a:uFill>
                <a:solidFill>
                  <a:srgbClr val="0048AA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8AA"/>
              </a:buClr>
              <a:buSzPct val="100000"/>
              <a:buFontTx/>
              <a:buChar char="–"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CANDECOMP/PARAFAC decompositions: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D82679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tensor factorization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48AA"/>
              </a:solidFill>
              <a:effectLst/>
              <a:uLnTx/>
              <a:uFill>
                <a:solidFill>
                  <a:srgbClr val="0048AA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8AA"/>
              </a:buClr>
              <a:buSzPct val="100000"/>
              <a:buFontTx/>
              <a:buChar char="–"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Rectified linear units + max pooling: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D82679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48AA"/>
              </a:solidFill>
              <a:effectLst/>
              <a:uLnTx/>
              <a:uFill>
                <a:solidFill>
                  <a:srgbClr val="0048AA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1600200" marR="0" lvl="3" indent="-2286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48AA"/>
              </a:buClr>
              <a:buSzPct val="100000"/>
              <a:buFontTx/>
              <a:buChar char="–"/>
              <a:tabLst/>
              <a:defRPr sz="1800">
                <a:solidFill>
                  <a:srgbClr val="000000"/>
                </a:solidFill>
                <a:uFillTx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48AA"/>
              </a:solidFill>
              <a:effectLst/>
              <a:uLnTx/>
              <a:uFill>
                <a:solidFill>
                  <a:srgbClr val="0048AA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8AA"/>
              </a:buClr>
              <a:buSzPct val="100000"/>
              <a:buFontTx/>
              <a:buChar char="•"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Examples of positively homogeneous regularizers</a:t>
            </a:r>
          </a:p>
          <a:p>
            <a:pPr marL="742950" marR="0" lvl="1" indent="-28575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A8AA"/>
              </a:buClr>
              <a:buSzPct val="100000"/>
              <a:buFontTx/>
              <a:buChar char="–"/>
              <a:tabLst/>
              <a:defRPr sz="1800">
                <a:solidFill>
                  <a:srgbClr val="000000"/>
                </a:solidFill>
                <a:uFillTx/>
              </a:defRPr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48AA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Sums of products of norms (L1, L2, TV, etc.):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D82679"/>
                </a:solidFill>
                <a:effectLst/>
                <a:uLnTx/>
                <a:uFill>
                  <a:solidFill>
                    <a:srgbClr val="0048AA"/>
                  </a:solidFill>
                </a:uFill>
                <a:latin typeface="Arial"/>
                <a:ea typeface="Arial"/>
                <a:cs typeface="Arial"/>
                <a:sym typeface="Arial"/>
              </a:rPr>
              <a:t>structured factorizations</a:t>
            </a:r>
          </a:p>
        </p:txBody>
      </p:sp>
      <p:pic>
        <p:nvPicPr>
          <p:cNvPr id="14" name="pasted-image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37" y="962512"/>
            <a:ext cx="8102601" cy="67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588" y="2673684"/>
            <a:ext cx="1139623" cy="37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496" y="1982536"/>
            <a:ext cx="241301" cy="27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pasted-image.pd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598" y="1976186"/>
            <a:ext cx="266701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asted-image.pd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057" y="3423023"/>
            <a:ext cx="241301" cy="27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183" y="5198250"/>
            <a:ext cx="266701" cy="2921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Deep Learning and </a:t>
            </a:r>
            <a:r>
              <a:rPr kumimoji="1" lang="en-US" altLang="zh-CN" dirty="0" err="1"/>
              <a:t>Sparsity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>
                <a:solidFill>
                  <a:schemeClr val="tx1"/>
                </a:solidFill>
              </a:rPr>
              <a:t>Vidal, </a:t>
            </a:r>
            <a:r>
              <a:rPr kumimoji="1" lang="en-US" altLang="zh-CN" sz="1600" i="1" dirty="0" err="1">
                <a:solidFill>
                  <a:schemeClr val="tx1"/>
                </a:solidFill>
              </a:rPr>
              <a:t>Haeffele</a:t>
            </a:r>
            <a:r>
              <a:rPr kumimoji="1" lang="en-US" altLang="zh-CN" sz="1600" i="1" dirty="0">
                <a:solidFill>
                  <a:schemeClr val="tx1"/>
                </a:solidFill>
              </a:rPr>
              <a:t>, and Young of JHU, ICML2014</a:t>
            </a:r>
          </a:p>
        </p:txBody>
      </p:sp>
    </p:spTree>
    <p:extLst>
      <p:ext uri="{BB962C8B-B14F-4D97-AF65-F5344CB8AC3E}">
        <p14:creationId xmlns:p14="http://schemas.microsoft.com/office/powerpoint/2010/main" val="25529125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776" y="1184788"/>
            <a:ext cx="8352928" cy="288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10496" y="4503591"/>
            <a:ext cx="8259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2"/>
                </a:solidFill>
              </a:rPr>
              <a:t>2-3 layers, fixed topology, </a:t>
            </a:r>
            <a:r>
              <a:rPr lang="en-US" altLang="zh-CN" sz="2000" b="1" dirty="0">
                <a:solidFill>
                  <a:srgbClr val="FF0000"/>
                </a:solidFill>
              </a:rPr>
              <a:t>simplest</a:t>
            </a:r>
            <a:r>
              <a:rPr lang="en-US" altLang="zh-CN" sz="2000" b="1" dirty="0">
                <a:solidFill>
                  <a:schemeClr val="bg2"/>
                </a:solidFill>
              </a:rPr>
              <a:t> data-adaptive linear mapping, and </a:t>
            </a:r>
            <a:r>
              <a:rPr lang="en-US" altLang="zh-CN" sz="2000" b="1" dirty="0">
                <a:solidFill>
                  <a:srgbClr val="FF0000"/>
                </a:solidFill>
              </a:rPr>
              <a:t>simplest</a:t>
            </a:r>
            <a:r>
              <a:rPr lang="en-US" altLang="zh-CN" sz="2000" b="1" dirty="0">
                <a:solidFill>
                  <a:schemeClr val="bg2"/>
                </a:solidFill>
              </a:rPr>
              <a:t> nonlinear processing and</a:t>
            </a:r>
            <a:r>
              <a:rPr lang="en-US" altLang="zh-CN" sz="2000" b="1" dirty="0">
                <a:solidFill>
                  <a:srgbClr val="FF0000"/>
                </a:solidFill>
              </a:rPr>
              <a:t> simplest </a:t>
            </a:r>
            <a:r>
              <a:rPr lang="en-US" altLang="zh-CN" sz="2000" b="1" dirty="0">
                <a:solidFill>
                  <a:schemeClr val="bg2"/>
                </a:solidFill>
              </a:rPr>
              <a:t>pooling…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III. Supervision or None? - </a:t>
            </a:r>
            <a:r>
              <a:rPr kumimoji="1" lang="en-US" altLang="zh-CN" dirty="0" err="1"/>
              <a:t>PCANet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PCANet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Chan and Ma et. al. in IEEE Trans. On Image Processing, 2015</a:t>
            </a:r>
          </a:p>
        </p:txBody>
      </p:sp>
    </p:spTree>
    <p:extLst>
      <p:ext uri="{BB962C8B-B14F-4D97-AF65-F5344CB8AC3E}">
        <p14:creationId xmlns:p14="http://schemas.microsoft.com/office/powerpoint/2010/main" val="25403550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16" y="793882"/>
            <a:ext cx="7808552" cy="438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1"/>
          <p:cNvSpPr txBox="1">
            <a:spLocks/>
          </p:cNvSpPr>
          <p:nvPr/>
        </p:nvSpPr>
        <p:spPr bwMode="auto">
          <a:xfrm>
            <a:off x="625272" y="1050216"/>
            <a:ext cx="3625886" cy="138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Cascaded PCA filters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Binary hashing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Block-wise histogram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PCANet</a:t>
            </a:r>
            <a:r>
              <a:rPr kumimoji="1" lang="en-US" altLang="zh-CN" dirty="0"/>
              <a:t> – Basic Structure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600" b="1" i="1" dirty="0" err="1">
                <a:solidFill>
                  <a:srgbClr val="FFFFFF"/>
                </a:solidFill>
              </a:rPr>
              <a:t>PCANet</a:t>
            </a:r>
            <a:r>
              <a:rPr lang="en-US" altLang="zh-CN" sz="1600" b="1" i="1" dirty="0">
                <a:solidFill>
                  <a:srgbClr val="FFFFFF"/>
                </a:solidFill>
              </a:rPr>
              <a:t>, </a:t>
            </a:r>
            <a:r>
              <a:rPr lang="en-US" altLang="zh-CN" sz="1600" i="1" dirty="0">
                <a:solidFill>
                  <a:srgbClr val="FFFFFF"/>
                </a:solidFill>
              </a:rPr>
              <a:t>Chan and Ma et. al. in IEEE Trans. On Image Processing 2015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993" y="5507772"/>
            <a:ext cx="441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err="1">
                <a:solidFill>
                  <a:schemeClr val="bg2"/>
                </a:solidFill>
              </a:rPr>
              <a:t>ScatteringNet</a:t>
            </a:r>
            <a:r>
              <a:rPr lang="en-US" b="1" dirty="0">
                <a:solidFill>
                  <a:schemeClr val="bg2"/>
                </a:solidFill>
              </a:rPr>
              <a:t> (S. </a:t>
            </a:r>
            <a:r>
              <a:rPr lang="en-US" b="1" dirty="0" err="1">
                <a:solidFill>
                  <a:schemeClr val="bg2"/>
                </a:solidFill>
              </a:rPr>
              <a:t>Mallat</a:t>
            </a:r>
            <a:r>
              <a:rPr lang="en-US" b="1" dirty="0">
                <a:solidFill>
                  <a:schemeClr val="bg2"/>
                </a:solidFill>
              </a:rPr>
              <a:t> et. al. 2013)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solidFill>
                  <a:schemeClr val="bg2"/>
                </a:solidFill>
              </a:rPr>
              <a:t>CapsuleNet</a:t>
            </a:r>
            <a:r>
              <a:rPr lang="en-US" b="1" dirty="0">
                <a:solidFill>
                  <a:schemeClr val="bg2"/>
                </a:solidFill>
              </a:rPr>
              <a:t> (G. Hinton et. al. 2017)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1052" y="5374105"/>
            <a:ext cx="313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Two to three layers!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By design, no supervision!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Pure feed-forward, no BP!</a:t>
            </a:r>
          </a:p>
        </p:txBody>
      </p:sp>
    </p:spTree>
    <p:extLst>
      <p:ext uri="{BB962C8B-B14F-4D97-AF65-F5344CB8AC3E}">
        <p14:creationId xmlns:p14="http://schemas.microsoft.com/office/powerpoint/2010/main" val="128540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10656" y="979572"/>
            <a:ext cx="8003232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SG" sz="2400" dirty="0">
                <a:solidFill>
                  <a:srgbClr val="003366"/>
                </a:solidFill>
              </a:rPr>
              <a:t>FERET contains images of 1,196 different individuals with up to 5 images of each individual. </a:t>
            </a:r>
          </a:p>
          <a:p>
            <a:pPr algn="l"/>
            <a:r>
              <a:rPr lang="en-SG" sz="2400" dirty="0">
                <a:solidFill>
                  <a:srgbClr val="003366"/>
                </a:solidFill>
              </a:rPr>
              <a:t>The probe set is divided into four subsets </a:t>
            </a:r>
          </a:p>
          <a:p>
            <a:pPr lvl="1" algn="l"/>
            <a:r>
              <a:rPr lang="en-SG" sz="2000" i="1" dirty="0">
                <a:solidFill>
                  <a:srgbClr val="003366"/>
                </a:solidFill>
              </a:rPr>
              <a:t>Fb </a:t>
            </a:r>
            <a:r>
              <a:rPr lang="en-SG" sz="2000" dirty="0">
                <a:solidFill>
                  <a:srgbClr val="003366"/>
                </a:solidFill>
              </a:rPr>
              <a:t>with different expression changes; </a:t>
            </a:r>
          </a:p>
          <a:p>
            <a:pPr lvl="1" algn="l"/>
            <a:r>
              <a:rPr lang="en-SG" sz="2000" i="1" dirty="0">
                <a:solidFill>
                  <a:srgbClr val="003366"/>
                </a:solidFill>
              </a:rPr>
              <a:t>Fc </a:t>
            </a:r>
            <a:r>
              <a:rPr lang="en-SG" sz="2000" dirty="0">
                <a:solidFill>
                  <a:srgbClr val="003366"/>
                </a:solidFill>
              </a:rPr>
              <a:t>with different lighting conditions; </a:t>
            </a:r>
          </a:p>
          <a:p>
            <a:pPr lvl="1" algn="l"/>
            <a:r>
              <a:rPr lang="en-SG" sz="2000" i="1" dirty="0">
                <a:solidFill>
                  <a:srgbClr val="003366"/>
                </a:solidFill>
              </a:rPr>
              <a:t>Dup-I </a:t>
            </a:r>
            <a:r>
              <a:rPr lang="en-SG" sz="2000" dirty="0">
                <a:solidFill>
                  <a:srgbClr val="003366"/>
                </a:solidFill>
              </a:rPr>
              <a:t>taken within the period of three to four months; </a:t>
            </a:r>
          </a:p>
          <a:p>
            <a:pPr lvl="1" algn="l"/>
            <a:r>
              <a:rPr lang="en-SG" sz="2000" i="1" dirty="0">
                <a:solidFill>
                  <a:srgbClr val="003366"/>
                </a:solidFill>
              </a:rPr>
              <a:t>Dup-II </a:t>
            </a:r>
            <a:r>
              <a:rPr lang="en-SG" sz="2000" dirty="0">
                <a:solidFill>
                  <a:srgbClr val="003366"/>
                </a:solidFill>
              </a:rPr>
              <a:t>taken at least one and a half year apart.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696" y="4104516"/>
            <a:ext cx="3097343" cy="157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5594" y="4107410"/>
            <a:ext cx="3097343" cy="157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78846" y="5657249"/>
            <a:ext cx="45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3366"/>
                </a:solidFill>
              </a:rPr>
              <a:t>Fb</a:t>
            </a:r>
            <a:endParaRPr lang="en-SG" dirty="0">
              <a:solidFill>
                <a:srgbClr val="00336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6956" y="56572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66"/>
                </a:solidFill>
              </a:rPr>
              <a:t>Fc</a:t>
            </a:r>
            <a:endParaRPr lang="en-SG" dirty="0">
              <a:solidFill>
                <a:srgbClr val="00336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28160" y="5688692"/>
            <a:ext cx="7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66"/>
                </a:solidFill>
              </a:rPr>
              <a:t>Dup-I</a:t>
            </a:r>
            <a:endParaRPr lang="en-SG" dirty="0">
              <a:solidFill>
                <a:srgbClr val="00336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0784" y="5688692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66"/>
                </a:solidFill>
              </a:rPr>
              <a:t>Dup-II</a:t>
            </a:r>
            <a:endParaRPr lang="en-SG" dirty="0">
              <a:solidFill>
                <a:srgbClr val="00336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9181" y="5679400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66"/>
                </a:solidFill>
              </a:rPr>
              <a:t>Gallery</a:t>
            </a:r>
            <a:endParaRPr lang="en-SG" dirty="0">
              <a:solidFill>
                <a:srgbClr val="00336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5394" y="5688692"/>
            <a:ext cx="91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366"/>
                </a:solidFill>
              </a:rPr>
              <a:t>Gallery</a:t>
            </a:r>
            <a:endParaRPr lang="en-SG" dirty="0">
              <a:solidFill>
                <a:srgbClr val="003366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PCANet</a:t>
            </a:r>
            <a:r>
              <a:rPr kumimoji="1" lang="en-US" altLang="zh-CN" dirty="0"/>
              <a:t> – Test on NIST FERET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1600" i="1" dirty="0" err="1">
                <a:solidFill>
                  <a:srgbClr val="FFFFFF"/>
                </a:solidFill>
              </a:rPr>
              <a:t>PCANet</a:t>
            </a:r>
            <a:r>
              <a:rPr kumimoji="1" lang="en-US" altLang="zh-CN" sz="1600" i="1" dirty="0">
                <a:solidFill>
                  <a:srgbClr val="FFFFFF"/>
                </a:solidFill>
              </a:rPr>
              <a:t>, Chan and Ma et. al. in IEEE Trans. On Image Processing 2015</a:t>
            </a:r>
          </a:p>
        </p:txBody>
      </p:sp>
    </p:spTree>
    <p:extLst>
      <p:ext uri="{BB962C8B-B14F-4D97-AF65-F5344CB8AC3E}">
        <p14:creationId xmlns:p14="http://schemas.microsoft.com/office/powerpoint/2010/main" val="36200283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OHN@YFVDNISFUVWXY5MJ" val="3167"/>
  <p:tag name="FIRSTJOWRIG@PGALJIMG5UWYY57I" val="3447"/>
  <p:tag name="FIRSTMAYI@YFUUJPUFUVWXY5MJ" val="3585"/>
  <p:tag name="DEFAULTDISPLAYSOURCE" val="\documentclass{article}&#10;\pagestyle{empty}&#10;\begin{document}&#10;&#10;\end{document}"/>
  <p:tag name="EMBEDFONTS" val="1"/>
  <p:tag name="FIRSTX240@CUDDJMMPUVW1Y552" val="519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= {\color{red}A} + \color{purple}Z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9"/>
  <p:tag name="PICTUREFILESIZE" val="253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[RGB]{0,120,0} $E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8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purple} $Z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96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A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[RGB]{0,120,0} $E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8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newtheorem{lemma}{Lemma}&#10;\newcommand{\eps}{\varepsilon}&#10;\renewcommand{\S}{\mathcal{S}}&#10;\pagestyle{empty}&#10;\begin{document}&#10;\color[RGB]{0,0,0} &#10;\setcounter{lemma}{1}&#10;\begin{equation*} \label{eqn:it-1-2-control}&#10;D \;=\; \color{red} A_0 \color{black} \,+\,\, \color[RGB]{0,105,0} E_0 \color{black},&#10;\end{equatio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1"/>
  <p:tag name="PICTUREFILESIZE" val="347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A_0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33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[RGB]{0,105,0}E_0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"/>
  <p:tag name="PICTUREFILESIZE" val="140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A_0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33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[RGB]{0,105,0}E_0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"/>
  <p:tag name="PICTUREFILESIZE" val="140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+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52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\mathrm{rank}(A) = \# \{ \sigma_i(A) \ne 0\} \quad \rightarrow \quad \|A\|_* = \sum_i \sigma_i(A)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3"/>
  <p:tag name="PICTUREFILESIZE" val="1166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[RGB]{0,128,0} $\|E\|_0 = \# \{ E_{ij} \ne 0 \} \quad \rightarrow \quad \| E \|_1 = \sum_{ij} |E_{ij}|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9"/>
  <p:tag name="PICTUREFILESIZE" val="957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mathrm{rank}({\color{red}A}) \,+\, \gamma \| {\color[RGB]{0,120,0}E} \|_0 \;\;\,\mathrm{subj}\;\,\; {\color{red}A} + {\color[RGB]{0,120,0}E} = D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4"/>
  <p:tag name="PICTUREFILESIZE" val="905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B_{2,2} \times B_{1,\infty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2"/>
  <p:tag name="PICTUREFILESIZE" val="400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[RGB]{0,105,0}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8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\mathrm{rank}(A) = \# \{ \sigma_i(A) \ne 0\} \quad \rightarrow \quad \|A\|_* = \sum_i \sigma_i(A)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3"/>
  <p:tag name="PICTUREFILESIZE" val="1166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[RGB]{0,128,0} $\|E\|_0 = \# \{ E_{ij} \ne 0 \} \quad \rightarrow \quad \| E \|_1 = \sum_{ij} |E_{ij}|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9"/>
  <p:tag name="PICTUREFILESIZE" val="957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mathrm{rank}({\color{red}A}) \,+\, \gamma \| {\color[RGB]{0,120,0}E} \|_0 \;\;\,\mathrm{subj}\;\,\; {\color{red}A} + {\color[RGB]{0,120,0}E} = D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4"/>
  <p:tag name="PICTUREFILESIZE" val="905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|{\color{red}A}\|_* \,+\, \lambda \| {\color[RGB]{0,120,0}E} \|_1 \;\;\,\mathrm{subj}\;\,\; {\color{red}A} + {\color[RGB]{0,120,0}E} = D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1"/>
  <p:tag name="PICTUREFILESIZE" val="7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+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52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[RGB]{0,105,0}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8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= \;\, {\color{red}A} \,+\, {\color[RGB]{0,128,0} E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7"/>
  <p:tag name="PICTUREFILESIZE" val="253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= \mathcal{P}_\Omega[ \, {\color{red}A}  \, ]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0"/>
  <p:tag name="PICTUREFILESIZE" val="312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[RGB]{0,105,0}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8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thm,amsfonts,amssymb,amscd,latexsym}&#10;\newtheorem{theorem}{Theorem}&#10;\usepackage{xcolor}&#10;\pagecolor[HTML]{FFFFFF}&#10;\usepackage{color}&#10;\pagestyle{empty}&#10;\begin{document}&#10;\color{black}&#10;\begin{theorem}[\bf Principal Component Pursuit]&#10;If  ${\color{red}A_0} \in \mathbb{R}^{m \times n}$, $m \ge n$ has rank &#10;\begin{equation*}&#10;\color{red} r \;\le\; \rho_r \, \frac{m}{\mu^2 \log^2(n)}&#10;\end{equation*} &#10;and $\color[RGB]{0,120,0}E_0$ has Bernoulli support with error probability $\color[RGB]{0,120,0}\rho \le \rho_s^\star$, then with very high probability&#10;\begin{equation*}&#10;({\color{red}A_0}, {\color[RGB]{0,120,0}E_0}) \;=\; \arg \min \| {\color{red}A} \|_* + \frac{1}{\sqrt{m}} \| {\color[RGB]{0,120,0}E} \|_1 \quad \mathrm{subj} \quad {\color{red}A} + {\color[RGB]{0,120,0}E} = {\color{red}A_0} + {\color[RGB]{0,120,0}E_0}, &#10;\end{equation*}&#10;and the minimizer is unique. &#10;\end{theorem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10405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O\left( \frac{m}{\log^2 n} \right)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3"/>
  <p:tag name="PICTUREFILESIZE" val="501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[RGB]{0,120,0} $O\left( mn \right)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"/>
  <p:tag name="PICTUREFILESIZE" val="308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thm,amsfonts,amssymb,amscd,latexsym}&#10;\newtheorem{theorem}{Theorem}&#10;\usepackage{xcolor}&#10;\pagecolor[HTML]{FFFFFF}&#10;\usepackage{color}&#10;\pagestyle{empty}&#10;\begin{document}&#10;\color{black}&#10;\setcounter{theorem}{1}&#10;\begin{theorem}[\bf Matrix Completion and Recovery]&#10;If  ${\color{red}A_0}, {\color[RGB]{0,120,0}E_0} \in \mathbb{R}^{m \times n}, m \ge n$, with &#10;\begin{equation*}&#10;{\color{red} \mathrm{rank}(A_0) \;\le\; C \, \frac{n}{\mu \log^2(m)},} \quad \text{and} \quad {\color[RGB]{0,120,0} \| E_0 \|_0 \;\le\; \rho^\star m n,}&#10;\end{equation*} &#10;and we observe only a random subset of size&#10;\begin{equation*}&#10;|\Omega| = mn / 10&#10;\end{equation*}&#10;entries, then with very high probability, solving the convex program&#10;\begin{equation*}&#10;\min \| {\color{red} A} \|_* + \tfrac{1}{\sqrt{m}} \| {\color[RGB]{0,120,0}E} \|_1 \quad \mathrm{subj} \quad P_\Omega[{\color{red} A} + {\color[RGB]{0,120,0} E}] = D, &#10;\end{equation*}&#10;uniquely recovers $({\color{red}A_0},{\color[RGB]{0,120,0}E_0})$. &#10;\end{theorem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4"/>
  <p:tag name="PICTUREFILESIZE" val="12567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L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82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= \mathcal{P}_\Omega[ \;\, {\color{red}A_0} \,+\, {\color[RGB]{0,120,0}E_0}  \;\, ],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96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Omega \sim \mathrm{uni} \binom{[m]\times [n]}{ mn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9"/>
  <p:tag name="PICTUREFILESIZE" val="562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thm,amsfonts,amssymb,amscd,latexsym}&#10;\newtheorem{theorem}{Theorem}&#10;\usepackage{xcolor}&#10;\pagecolor[HTML]{FFFFFF}&#10;\usepackage{color}&#10;\pagestyle{empty}&#10;\begin{document}&#10;\color{black}&#10;\setcounter{theorem}{3}&#10;\begin{theorem}[\bf Robust PCA with Noise]&#10;Given $D = {\color{red}A_0} + {\color[RGB]{0,120,0}E_0} + {\color{purple}Z}$ for any $\|\color{purple}Z \|_F \le \eta$, if  $\color{red}A_0$ has rank $\color{red} r \le \rho_r \, \frac{m}{\mu^2 \log^2(n)}$&#10;and $\color[RGB]{0,120,0}E_0$ has Bernoulli support with error probability $\color[RGB]{0,120,0}\rho \le \rho_s^\star$, then with very high probability&#10;\begin{equation*}&#10;({\color{red}\hat{A}}, {\color[RGB]{0,120,0}\hat{E}}) \;=\; \arg \min \| {\color{red}A} \|_* + \frac{1}{\sqrt{m}} \| {\color[RGB]{0,120,0}E} \|_1 \quad \mathrm{subj} \quad \| D - {\color{red}A} - {\color[RGB]{0,120,0}E}\| \le {\color{purple}\eta}, &#10;\end{equation*}&#10;sastisfies $\|({\color{red}\hat{A}}, {\color[RGB]{0,120,0}\hat{E}}) - ({\color{red}A_0}, {\color[RGB]{0,120,0}E_0})\| \le {\color{purple}C \eta}$ for some constant $\color{purple}C &gt; 0$.&#10;\end{theorem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4"/>
  <p:tag name="PICTUREFILESIZE" val="10740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thm,amsfonts,amssymb,amscd,latexsym}&#10;\newtheorem{theorem}{Theorem}&#10;\usepackage{xcolor}&#10;\pagecolor[HTML]{FFFFFF}&#10;\usepackage{color}&#10;\pagestyle{empty}&#10;\begin{document}&#10;\color{black}&#10;\setcounter{theorem}{2}&#10;\begin{theorem}[\bf Dense Error Correction] &#10;If  $\color{red}A_0$ has rank $r \le {\color{red}\rho_r \, \frac{m}{\mu^2 \log^2(n)}} $&#10;and $\color[RGB]{0,120,0}E_0$ has {\color[RGB]{0,120,0} random signs} and Bernoulli support with error probability $\color[RGB]{0,120,0} \rho &lt; 1$, then with very high probability&#10;\begin{equation*}&#10;({\color{red}A_0},{\color[RGB]{0,120,0}E_0}) \;=\; \arg \min \| {\color{red}A} \|_* + \lambda \|{\color[RGB]{0,120,0} E} \|_1 \quad \mathrm{subj} \quad {\color{red}A} + {\color[RGB]{0,120,0} E} = {\color{red}A_0} + {\color[RGB]{0,120,0}E_0}, &#10;\end{equation*}&#10;and the minimizer is unique. &#10;\end{theorem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4"/>
  <p:tag name="PICTUREFILESIZE" val="8654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\frac{\mathrm{rank}(A_0)}{m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3"/>
  <p:tag name="PICTUREFILESIZE" val="336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[RGB]{0,120,0} $\frac{\| E_0 \|_0}{mn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238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O\left( \frac{m}{\log^2 n} \right)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3"/>
  <p:tag name="PICTUREFILESIZE" val="503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[RGB]{0,120,0} $\frac{\| E_0 \|_0}{mn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238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\frac{\mathrm{rank}(A_0)}{m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3"/>
  <p:tag name="PICTUREFILESIZE" val="336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O\left( \frac{m}{\log^2 n} \right)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3"/>
  <p:tag name="PICTUREFILESIZE" val="50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 \boldsymbol{x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87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= \;\, {\color{red}A} \,+\, {\color[RGB]{0,128,0} E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7"/>
  <p:tag name="PICTUREFILESIZE" val="253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= \mathcal{P}_\Omega[ \, {\color{red}A}  \, ]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0"/>
  <p:tag name="PICTUREFILESIZE" val="31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|{\color{red}A}\|_* \,+\, \lambda \| {\color[RGB]{0,120,0}E} \|_1 \;\;\,\mathrm{subj}\;\,\; {\color{red}A} + {\color[RGB]{0,120,0}E} = D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1"/>
  <p:tag name="PICTUREFILESIZE" val="751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[RGB]{165,0,0} $\min \limits_x f(x)$ &#10;\end{document}"/>
  <p:tag name="FILENAME" val="TP_tmp"/>
  <p:tag name="FORMAT" val="emf"/>
  <p:tag name="RES" val="1200"/>
  <p:tag name="BLEND" val="0"/>
  <p:tag name="TRANSPARENT" val="0"/>
  <p:tag name="TBUG" val="0"/>
  <p:tag name="ALLOWFS" val="0"/>
  <p:tag name="ORIGWIDTH" val="39"/>
  <p:tag name="PICTUREFILESIZE" val="366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|{\color{red}A}\|_* \,+\, \lambda \| {\color[RGB]{0,120,0}E} \|_1 \;\;\,\mathrm{subj}\;\,\; {\color{red}A} + {\color[RGB]{0,120,0}E} = D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1"/>
  <p:tag name="PICTUREFILESIZE" val="751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|{\color{red}A}\|_* \,+\, \lambda \| {\color[RGB]{0,120,0}E} \|_1 \;\;\,\mathrm{subj}\;\,\; {\color{red}A} + {\color[RGB]{0,120,0}E} = D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1"/>
  <p:tag name="PICTUREFILESIZE" val="751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l(A,E,Y) = \| A \|_* + \lambda \| E \|_1 + \left\langle Y, D - A - E \right\rangle + \frac{\mu}{2} \| D - A - E \|_F^2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1"/>
  <p:tag name="PICTUREFILESIZE" val="1317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|{\color{red}A}\|_* \,+\, \lambda \| {\color[RGB]{0,120,0}E} \|_1 \;\;\,\mathrm{subj}\;\,\; {\color{red}A} + {\color[RGB]{0,120,0}E} = D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1"/>
  <p:tag name="PICTUREFILESIZE" val="751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 \boldsymbol{n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847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7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"/>
  <p:tag name="PICTUREFILESIZE" val="92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$ 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"/>
  <p:tag name="PICTUREFILESIZE" val="91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E$ 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"/>
  <p:tag name="PICTUREFILESIZE" val="97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Omega^c \sim \mbox{shadow} (20.7\%)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9"/>
  <p:tag name="PICTUREFILESIZE" val="757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 \boldsymbol{x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87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|{\color{red}A}\|_* \,+\, \lambda \| {\color[RGB]{0,120,0}E} \|_1 \;\;\,\mathrm{subj}\;\,\; D = \mathcal{P}_{\Omega}({\color{red}A} + {\color[RGB]{0,120,0}E})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2"/>
  <p:tag name="PICTUREFILESIZE" val="949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${\color[RGB]{0,120,0}E} \sim \mbox{specularities} (13.6\%)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830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7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7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tau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5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 \boldsymbol{e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"/>
  <p:tag name="PICTUREFILESIZE" val="69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athcal{P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111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tau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58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athcal{P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111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+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52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=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30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 A_0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33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[RGB]{0,105,0} E_0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"/>
  <p:tag name="PICTUREFILESIZE" val="140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ue} $\tau$ &#10;\end{document}"/>
  <p:tag name="FILENAME" val="TP_tmp"/>
  <p:tag name="FORMAT" val="png16m"/>
  <p:tag name="RES" val="300"/>
  <p:tag name="BLEND" val="0"/>
  <p:tag name="TRANSPARENT" val="0"/>
  <p:tag name="TBUG" val="0"/>
  <p:tag name="ALLOWFS" val="0"/>
  <p:tag name="ORIGWIDTH" val="5"/>
  <p:tag name="PICTUREFILESIZE" val="22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tau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58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newtheorem{lemma}{Lemma}&#10;\newcommand{\eps}{\varepsilon}&#10;\renewcommand{\S}{\mathcal{S}}&#10;\pagestyle{empty}&#10;\begin{document}&#10;\color[RGB]{0,0,0} &#10;\setcounter{lemma}{1}&#10;\begin{equation*} \label{eqn:it-1-2-control}&#10;D \circ {\color{blue}\tau} \;=\; \color{red} A_0 \color{black} \,+\, \color[RGB]{0,105,0} E_0 \color{black},&#10;\end{equatio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5"/>
  <p:tag name="PICTUREFILESIZE" val="432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L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827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7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|{\color{red}A}\|_* \,+\, \lambda \| {\color[RGB]{0,120,0}E} \|_1 \;\;\,\mathrm{subj}\;\,\; {\color{red}A} + {\color[RGB]{0,120,0}E} = D \circ \tau_k + J \cdot {\color{blue}\Delta \tau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7"/>
  <p:tag name="PICTUREFILESIZE" val="1024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|{\color{red}A}\|_* \,+\, \lambda \| {\color[RGB]{0,120,0}E} \|_1 &#10;\;\;\,\mathrm{subj}\;\,\; {\color{red}A} + {\color[RGB]{0,120,0}E} = D \circ \color{blue}\tau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4"/>
  <p:tag name="PICTUREFILESIZE" val="814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+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52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=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30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tau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58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L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82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7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$\mbox{subj} \quad \mathcal{P}_Q[{\color{red}A} + {\color[RGB]{0,120,0}E}] = \mathcal{P}_Q [D \circ \tau_k], \; \mathcal{P}_Q[J] = 0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6"/>
  <p:tag name="PICTUREFILESIZE" val="996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thm,amsfonts,amssymb,amscd,latexsym}&#10;\newtheorem{theorem}{Theorem}&#10;\usepackage{xcolor}&#10;\pagecolor[HTML]{FFFFFF}&#10;\usepackage{color}&#10;\pagestyle{empty}&#10;\begin{document}&#10;\color{black}&#10;\setcounter{theorem}{4}&#10;\begin{theorem}[\bf Compressive Principal Component Pursuit] &#10;Let ${\color{red}A_0} \in \mathbb{R}^{m \times n}$, $m \ge n$ have rank $r &#10;\le \rho_r \, \frac{m}{\mu^2 \log^2(n)}$, and $\color[RGB]{0,120,0}E_0$ have a &#10;Bernoulli support with error probability $\rho &lt; \rho^\star$. &#10;Let $Q^\perp$ be a random subspac of  $\mathbb{R}^{m\times n}$ of dimension&#10;\begin{equation*} &#10;\dim(Q) \ge C_Q (\rho mn + mr) \cdot \log^2m,&#10;\end{equation*}&#10;distributed according to the Haar measure, independent of the support of $E_0$. &#10;Then with very high probability&#10;\begin{equation*}&#10;({\color{red}A_0}, {\color[RGB]{0,120,0}E_0}) \;=\; &#10;\arg \min \| {\color{red}A} \|_* + \frac{1}{\sqrt{m}} \| {\color[RGB]{0,120,0}E} \|_1 \quad &#10;\mathrm{subj} \quad \mathcal{P}_Q[{\color{red}A} + {\color[RGB]{0,120,0}E}] = &#10;\mathcal{P}_Q[{\color{red}A_0} + {\color[RGB]{0,120,0}E_0}], &#10;\end{equation*}&#10;for some numerical constant $\rho_r$, $C_p$ and $\rho^\star$, and the minimizer is unique. &#10;\end{theorem}&#10;\end{document}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45"/>
  <p:tag name="PICTUREFILESIZE" val="6494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$z = f(x): x(x-x_m) \sum_{i=1}^d a_i x^i$ &#10;\end{document}"/>
  <p:tag name="FILENAME" val="TP_tmp"/>
  <p:tag name="FORMAT" val="png16m"/>
  <p:tag name="RES" val="300"/>
  <p:tag name="BLEND" val="0"/>
  <p:tag name="TRANSPARENT" val="0"/>
  <p:tag name="TBUG" val="0"/>
  <p:tag name="ALLOWFS" val="0"/>
  <p:tag name="ORIGWIDTH" val="135"/>
  <p:tag name="PICTUREFILESIZE" val="174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$$D\circ \tau = A + E$$ &#10;$$\tau = (K, R, T, \{a_i\})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1"/>
  <p:tag name="PICTUREFILESIZE" val="939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Rightarrow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"/>
  <p:tag name="PICTUREFILESIZE" val="79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m \ll n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"/>
  <p:tag name="PICTUREFILESIZE" val="222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&#10;$K = \left[ \begin{matrix} &#10;f_x &amp; \theta &amp; o_x \\&#10;0 &amp; f_y &amp; o_y \\&#10;0 &amp; 0 &amp; 1&#10;\end{matrix}\right]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2"/>
  <p:tag name="PICTUREFILESIZE" val="951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sum_{i=1}^N &#10;\|{\color{red}A_i}\|_* \,+\, \lambda \| {\color[RGB]{0,120,0}E_i} \|_1 &#10;\;\;\,\mathrm{subj}\;\,\; {\color{red}A_i} + {\color[RGB]{0,120,0}E_i} = &#10;D \circ (\tau_0,\tau_i)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4"/>
  <p:tag name="PICTUREFILESIZE" val="1334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$\tau_0 = (K, K_c), \quad \tau_i = (R_i, T_i)$.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6"/>
  <p:tag name="PICTUREFILESIZE" val="684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&#10;$$&#10;\min \|{\color{red}A}\|_* + \|{\color[RGB]{0,120,0}E}\|_1 \quad \mbox{s.t.}&#10;$$&#10;&#10;$$&#10;{\color{red}A} + {\color[RGB]{0,120,0}E} = \left[D_1 \circ \tau_1, D_2 \circ \tau_2 \right]&#10;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2"/>
  <p:tag name="PICTUREFILESIZE" val="1237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+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52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=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30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 A_0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33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[RGB]{0,105,0} E_0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"/>
  <p:tag name="PICTUREFILESIZE" val="140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tau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58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tau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58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Given $y = L {\color{red}x_0}$, $L \in \mathbb{R}^{m \times n}$, $m \ll n$, recover $\color{red}x_0$.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4"/>
  <p:tag name="PICTUREFILESIZE" val="1206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newtheorem{lemma}{Lemma}&#10;\newcommand{\eps}{\varepsilon}&#10;\renewcommand{\S}{\mathcal{S}}&#10;\pagestyle{empty}&#10;\begin{document}&#10;\color[RGB]{0,0,0} &#10;\setcounter{lemma}{1}&#10;\begin{equation*} \label{eqn:it-1-2-control}&#10;D \circ {\color{blue}\tau} \;=\; \color{red} A_0 \color{black} \,+\, \color[RGB]{0,105,0} E_0 \color{black},&#10;\end{equation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5"/>
  <p:tag name="PICTUREFILESIZE" val="432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$\color[RGB]{0,120,0}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8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 \|{\color{red}A}\|_* \,+\, \lambda \| {\color[RGB]{0,120,0}E} \|_1 \;\;\,\mathrm{subj}\;\,\; {\color{red}A} + {\color[RGB]{0,120,0}E} = D \circ \tau_k + J {\color{blue}\Delta \tau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20"/>
  <p:tag name="PICTUREFILESIZE" val="1013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$\big(\mathrm{or}\;\,\; Q({\color{red}A} + {\color[RGB]{0,120,0}E}) = Q D \circ \tau_k, \; Q J = 0 \big)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54"/>
  <p:tag name="PICTUREFILESIZE" val="972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\circ \tau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169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x_0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"/>
  <p:tag name="PICTUREFILESIZE" val="124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_1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12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_2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38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_3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43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_4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25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&#10;$$\min \; \sum_{i=1}^4  \|A_i\|_* \,+\, \lambda \| E_i \|_1 $$&#10;$$ \mathrm{subj}\;\; D \circ \tau = [A_1 \cdots A_4] + [E_1\cdots E_4].&#10;$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4"/>
  <p:tag name="PICTUREFILESIZE" val="18557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&#10;$$\min \; \sum_{i=1}^3  \|A_i\|_* \,+\, \lambda \| E_i \|_1 $$&#10;$$ \mathrm{st}\; D \circ \tau = [A_1, A_2, A_3] + [E_1, E_2, E_3].&#10;$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2"/>
  <p:tag name="PICTUREFILESIZE" val="19319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2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_{ij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"/>
  <p:tag name="PICTUREFILESIZE" val="168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amsfonts,amscd}&#10;\begin{document}&#10;$=$&#10;\end{document}"/>
  <p:tag name="FILENAME" val="TP_tmp"/>
  <p:tag name="FORMAT" val="emf"/>
  <p:tag name="RES" val="1200"/>
  <p:tag name="BLEND" val="0"/>
  <p:tag name="TRANSPARENT" val="0"/>
  <p:tag name="TBUG" val="0"/>
  <p:tag name="ALLOWFS" val="0"/>
  <p:tag name="ORIGWIDTH" val="9"/>
  <p:tag name="PICTUREFILESIZE" val="77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color}&#10;\newsavebox\FrameBox&#10;\newenvironment{Frame}{%&#10;  \par\setbox\FrameBox\hbox\bgroup\minipage{0.9\textwidth}\parskip \baselineskip\ignorespaces&#10;}{%&#10;  \endminipage\egroup\fbox{\box\FrameBox}\par&#10;}&#10;\newcommand{\hl}[1]{\textcolor{blue}{#1}}&#10;&#10;\begin{document}&#10;\centering&#10;\begin{Frame}&#10;\hl{CHRYSLER} SETS STOCK \hl{SPLIT}, HIGHER \hl{DIVIDEND}&#10;&#10;\hl{Chrysler} Corp said its board declared a three-for-two stock \hl{split} in the form of a 50 pct stock&#10;\hl{dividend} and raised the quarterly \hl{dividend} by seven pct.\\&#10;\phantom{AA}The company said the \hl{dividend} was raised to 37.5 cts a share from 35 cts on a pre-split basis,&#10;equal to a 25 \hl{ct}&#10;\hl{dividend} on a \hl{post-split} basis.\\&#10;\phantom{AA}\hl{Chrysler} said the stock \hl{dividend} is \hl{payable} April 13 to holders of record March 23&#10;while the cash \hl{dividend} is \hl{payable} April 15 to holders of record March 23. It said cash will be&#10;paid in lieu of fractional shares.\\&#10;\phantom{AA}With the \hl{split}, \hl{Chrysler} said 13.2 mln shares remain to be purchased in its stock&#10;repurchase program that began in late 1984. That program now has a target of 56.3 mln shares with the&#10;latest stock \hl{split}.\\&#10;\phantom{AA}\hl{Chrysler} said in a statement the actions &quot;reflect not only our outstanding performance over the&#10;past few years but also our \hl{optimism} about the company's future.&quot;&#10;\end{Frame}&#10;&#10;&#10;\end{document}"/>
  <p:tag name="FILENAME" val="TP_tmp"/>
  <p:tag name="FORMAT" val="emf"/>
  <p:tag name="RES" val="1200"/>
  <p:tag name="BLEND" val="0"/>
  <p:tag name="TRANSPARENT" val="0"/>
  <p:tag name="TBUG" val="0"/>
  <p:tag name="ALLOWFS" val="0"/>
  <p:tag name="ORIGWIDTH" val="319"/>
  <p:tag name="PICTUREFILESIZE" val="7392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&#10;$&#10;\begin{array}{ccl} D &amp; = &amp; A \quad + \quad Z \\&#10;&amp; = &amp; U_1 \Sigma_1 V_1^T + U_2 \Sigma_2 V_2^T&#10;\end{array}&#10;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2"/>
  <p:tag name="PICTUREFILESIZE" val="909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\; =\; A \quad + \quad 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263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color}&#10;\newsavebox\FrameBox&#10;\newenvironment{Frame}{%&#10;  \par\setbox\FrameBox\hbox\bgroup\minipage{0.9\textwidth}\parskip \baselineskip\ignorespaces&#10;}{%&#10;  \endminipage\egroup\fbox{\box\FrameBox}\par&#10;}&#10;\newcommand{\hl}[1]{\textcolor{blue}{#1}}&#10;&#10;\begin{document}&#10;\centering&#10;\begin{Frame}&#10;\hl{CHRYSLER} SETS STOCK \hl{SPLIT}, HIGHER \hl{DIVIDEND}&#10;&#10;\hl{Chrysler} Corp said its board declared a three-for-two stock \hl{split} in the form of a 50 pct stock&#10;\hl{dividend} and raised the quarterly \hl{dividend} by seven pct.\\&#10;\phantom{AA}The company said the \hl{dividend} was raised to 37.5 cts a share from 35 cts on a pre-split basis,&#10;equal to a 25 \hl{ct}&#10;\hl{dividend} on a \hl{post-split} basis.\\&#10;\phantom{AA}\hl{Chrysler} said the stock \hl{dividend} is \hl{payable} April 13 to holders of record March 23&#10;while the cash \hl{dividend} is \hl{payable} April 15 to holders of record March 23. It said cash will be&#10;paid in lieu of fractional shares.\\&#10;\phantom{AA}With the \hl{split}, \hl{Chrysler} said 13.2 mln shares remain to be purchased in its stock&#10;repurchase program that began in late 1984. That program now has a target of 56.3 mln shares with the&#10;latest stock \hl{split}.\\&#10;\phantom{AA}\hl{Chrysler} said in a statement the actions &quot;reflect not only our outstanding performance over the&#10;past few years but also our \hl{optimism} about the company's future.&quot;&#10;\end{Frame}&#10;&#10;&#10;\end{document}"/>
  <p:tag name="FILENAME" val="TP_tmp"/>
  <p:tag name="FORMAT" val="emf"/>
  <p:tag name="RES" val="1200"/>
  <p:tag name="BLEND" val="0"/>
  <p:tag name="TRANSPARENT" val="0"/>
  <p:tag name="TBUG" val="0"/>
  <p:tag name="ALLOWFS" val="0"/>
  <p:tag name="ORIGWIDTH" val="319"/>
  <p:tag name="PICTUREFILESIZE" val="7392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= L + R S + N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6"/>
  <p:tag name="PICTUREFILESIZE" val="3878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y = Ax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2"/>
  <p:tag name="PICTUREFILESIZE" val="232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Y\circ\tau = A(X) + 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1"/>
  <p:tag name="PICTUREFILESIZE" val="468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y\circ \tau = Ax + 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4"/>
  <p:tag name="PICTUREFILESIZE" val="372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Y = A(X) + 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7"/>
  <p:tag name="PICTUREFILESIZE" val="392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y = Ax + 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9"/>
  <p:tag name="PICTUREFILESIZE" val="295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L \in \mathbb{R}^{m \times n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4"/>
  <p:tag name="PICTUREFILESIZE" val="323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Y = A(X)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6"/>
  <p:tag name="PICTUREFILESIZE" val="316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|x\|_0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"/>
  <p:tag name="PICTUREFILESIZE" val="158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|x\|_1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"/>
  <p:tag name="PICTUREFILESIZE" val="138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|X\|_*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"/>
  <p:tag name="PICTUREFILESIZE" val="177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box{rank}(X)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7"/>
  <p:tag name="PICTUREFILESIZE" val="324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Y = A(X) + B(E) + Z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2"/>
  <p:tag name="PICTUREFILESIZE" val="5914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thm,amsfonts,amssymb,amscd,latexsym}&#10;\newtheorem{theorem}{Theorem}&#10;\newtheorem{definition}{Definition}&#10;\usepackage{xcolor}&#10;\pagecolor[HTML]{FFFFFF}&#10;\usepackage{color}&#10;\renewcommand{\mathbf}{\boldsymbol}&#10;\pagestyle{empty}&#10;\begin{document}&#10;\color{black}&#10;\noindent A norm $\| \cdot \|$ is said to be {\bf decomposable} at $\mathbf{X}$ if there exists a subspace $T$ and &#10;a matrix $\mathbf S$ such that &#10;\begin{equation*}&#10;\partial \|\cdot\|(\mathbf{X}) = \{ \Lambda \mid \mathcal{P}_T(\Lambda) = \mathbf{S}, \|P_{T^{\perp}}(\Lambda)\|^* \le 1\},&#10;\end{equation*}&#10;where $\|\cdot \|^*$ is the dual norm of $\|\cdot \|$, and $\mathcal{P}_{T^{\perp}}$ is nonexpansive w.r.t. $\|\cdot \|^*$.&#10;\\ \\ \\&#10;{\bf Theorem} [Candes, Recht'11] Any low-complexity signal $\mathbf{X}^0$ can be exactly recovered &#10;from high compressive measurements via convex optimization:&#10;\begin{equation*}&#10;||\mathbf{X}||_{\diamond} \quad \mbox{subject to} \quad \mathcal{P}_Q(\mathbf{X}) = \mathcal{P}_Q(\mathbf{X}^0),&#10;\end{equation*}&#10;for a decomposable norm $\|\cdot\|_{\diamond}$. 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12828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+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52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L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82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 \boldsymbol{x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87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y \in \mathbb{R}^{m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3"/>
  <p:tag name="PICTUREFILESIZE" val="275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 \boldsymbol{e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"/>
  <p:tag name="PICTUREFILESIZE" val="69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thm,amsfonts,amssymb,amscd,latexsym}&#10;\newtheorem{theorem}{Theorem}&#10;\usepackage{xcolor}&#10;\pagecolor[HTML]{FFFFFF}&#10;\usepackage{color}&#10;\renewcommand{\mathbf}{\boldsymbol}&#10;\pagestyle{empty}&#10;\begin{document}&#10;\color{black}&#10;\setcounter{theorem}{5}&#10;\begin{theorem}[\bf Compressive Sensing of Mixed Low-Comp. Structures]&#10;Let $Q^\perp$ be a random subspac of  $\mathbb{R}^{m\times n}$ of dimension&#10;\begin{equation*} &#10;\dim(Q) \ge O(\log^2m) \times \mathrm{intrinsic} \; \mathrm{degrees} \; \mathrm{of}&#10;\; \mathrm{freedom of} \; (\mathbf{X}_1, \ldots, \mathbf{X}_k),&#10;\end{equation*}&#10;distributed according to the Haar measure, independent of $\mathbf{X}_i$. &#10;Then with very high probability&#10;\begin{equation*}&#10;(\mathbf{X}_1^0, \ldots, \mathbf{X}_k^0) \;=\; &#10;\arg \min \sum_{i = 1}^k \lambda_i \|\mathbf{X}_i \|_{(i)}  \quad &#10;\mathrm{subj} \quad \mathcal{P}_Q\big[\sum_{i = 1}^k \mathbf{X}_i \big] = &#10;\mathcal{P}_Q\big[\sum_{i = 1}^k \mathbf{X}_i^0 \big], &#10;\end{equation*}&#10;and the minimizer is unique. &#10;\end{theorem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4"/>
  <p:tag name="PICTUREFILESIZE" val="13278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thm,amsfonts,amssymb,amscd,latexsym}&#10;\newtheorem{theorem}{Theorem}&#10;\newtheorem{definition}{Definition}&#10;\renewcommand{\mathbf}{\boldsymbol}&#10;\usepackage{xcolor}&#10;\pagecolor[HTML]{FFFFFF}&#10;\usepackage{color}&#10;\pagestyle{empty}&#10;\begin{document}&#10;\noindent Suppose $(\mathbf{X}_1^0, \ldots, \mathbf{X}_k^0) \;=\; &#10;\arg \min \sum_{i = 1}^k \lambda_i \|\mathbf{X}_i \|_{(i)}  \quad &#10;\mathrm{subj} \quad \sum_{i = 1}^k \mathbf{X}_i = \sum_{i = 1}^k \mathbf{X}_i^0$, &#10;for decomposable norms $\|\cdot\|_{(i)}$ that majorize the Frobenius norm. 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53"/>
  <p:tag name="PICTUREFILESIZE" val="3491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X^0 = \mbox{arg}\min \|X\|_{\diamond} \quad \mbox{s.t.} \quad \mathcal{P}_Q(X) = \mathcal{P}_Q(X^0)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6"/>
  <p:tag name="PICTUREFILESIZE" val="11009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(X^0_1, \ldots, X^0_k) = &#10;\mbox{arg}\min \sum\lambda_i\|X_i\|_{(i)} \;\; \mbox{s.t.} \;\;&#10;\mathcal{P}_Q(\sum_i X_i) = \mathcal{P}_Q(\sum_i X^0_i)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92"/>
  <p:tag name="PICTUREFILESIZE" val="1815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(X^0_1, X^0_2) = &#10;\mbox{arg}\min \|X_1\|_{(1)} + \lambda\|X_2\|_{(2)} \;\; \mbox{s.t.} \;\;&#10;X_1 + X_2 = X_1^0 + X_2^0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5"/>
  <p:tag name="PICTUREFILESIZE" val="1451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color}&#10;\newsavebox\FrameBox&#10;\newenvironment{Frame}{%&#10;  \par\setbox\FrameBox\hbox\bgroup\minipage{0.9\textwidth}\parskip \baselineskip\ignorespaces&#10;}{%&#10;  \endminipage\egroup\fbox{\box\FrameBox}\par&#10;}&#10;\newcommand{\hl}[1]{\textcolor{blue}{#1}}&#10;&#10;\begin{document}&#10;&#10;\centering&#10;\begin{small}&#10;\begin{Frame}&#10;U.S. COMMERCE'S \hl{ORTNER} SAYS \hl{YEN} \hl{UNDERVALUED}&#10;&#10;Commerce Dept. undersecretary of&#10;economic affairs Robert \hl{Ortner} said that he believed the dollar&#10;at  current levels was fairly priced against most European&#10;currencies.\\&#10;\phantom{AA}In a wide ranging address sponsored by the Export-Import&#10;Bank, \hl{Ortner}, the bank's senior economist also said he believed&#10;that the \hl{yen} was \hl{undervalued} and could go up by 10 or 15 pct.\\&#10;\phantom{AA}&quot;I do not regard the dollar as \hl{undervalued} at this point&#10;against the \hl{yen},&quot; he said.\\&#10;\phantom{AA}On the other hand, \hl{Ortner} said that he \hl{thought} that &quot;the \hl{yen}&#10;is still a \hl{little} bit \hl{undervalued},&quot; and &quot;could go up another 10&#10;or 15 pct.&quot;\\&#10;\phantom{AA}In addition, \hl{Ortner}, who said he was speaking personally,&#10;said he \hl{thought} that the dollar against most European&#10;currencies was &quot;fairly priced.&quot;\\&#10;\phantom{AA}\hl{Ortner} said his analysis of the various exchange rate&#10;values was based on such economic particulars as wage rate&#10;differentiations.\\&#10;\phantom{AA}\hl{Ortner} said there had been \hl{little} \hl{impact} on U.S. trade&#10;deficit by the decline of the dollar because at the time of the&#10;Plaza Accord, the dollar was \hl{extremely} overvalued and that the&#10;first 15 pct decline had \hl{little} \hl{impact}.\\&#10;\phantom{AA}He said there were indications now that the trade deficit&#10;was beginning to level off.\\&#10;\phantom{AA}Turning to Brazil and Mexico, \hl{Ortner} made it clear that it&#10;would be almost impossible for those countries to earn enough&#10;foreign exchange to pay the service on their debts.  He said&#10;the best way to deal with this was to use the policies outlined&#10;in Treasury Secretary James Baker's debt initiative.&#10;\end{Frame}&#10;\end{small}&#10;&#10;\end{document}"/>
  <p:tag name="FILENAME" val="TP_tmp"/>
  <p:tag name="FORMAT" val="emf"/>
  <p:tag name="RES" val="1200"/>
  <p:tag name="BLEND" val="0"/>
  <p:tag name="TRANSPARENT" val="0"/>
  <p:tag name="TBUG" val="0"/>
  <p:tag name="ALLOWFS" val="0"/>
  <p:tag name="ORIGWIDTH" val="319"/>
  <p:tag name="PICTUREFILESIZE" val="12000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\circ \tau \;=\; A \,+\, E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3"/>
  <p:tag name="PICTUREFILESIZE" val="3237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;\; \| A \|_* \,+ \, \lambda \| E \|_1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398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+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5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{\color{red}x} \in \mathbb{R}^{n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"/>
  <p:tag name="PICTUREFILESIZE" val="253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=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30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tau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58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|{\color{red}x}\|_1 \; \mbox{s.t}. \; y = L \color{red}x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456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L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82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x_0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"/>
  <p:tag name="PICTUREFILESIZE" val="124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Rightarrow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"/>
  <p:tag name="PICTUREFILESIZE" val="79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Given $y = L {\color{red}x_0} + {\color[RGB]{0,120,0}e_0}$, &#10;$L \in \mathbb{R}^{m \times n}$, $m \ll n$, recover $\color{red}x_0$ and $\color[RGB]{0,120,0}e_0$.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57"/>
  <p:tag name="PICTUREFILESIZE" val="150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+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52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times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6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begin{document}&#10;$=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30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L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82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x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0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[RGB]{0,120,0} $e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"/>
  <p:tag name="PICTUREFILESIZE" val="67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y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96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[RGB]{0,120,0} $e_0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105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|{\color{red}x}\|_1 + \|{\color[RGB]{0,120,0}e}\|_1 \; \mbox{s.t}. \; &#10;y = L {\color{red}x} + {\color[RGB]{0,120,0}e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6"/>
  <p:tag name="PICTUREFILESIZE" val="62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Rightarrow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"/>
  <p:tag name="PICTUREFILESIZE" val="79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m \ll n + m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2"/>
  <p:tag name="PICTUREFILESIZE" val="299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,amsfonts,amssymb,color}&#10;\renewcommand{\mathbf}{\boldsymbol}&#10;\newcommand{\x}{\mathbf{x}}&#10;\newcommand{\e}{\mathbf{e}}&#10;\newcommand{\y}{\mathbf{y}}&#10;\renewcommand{\d}{\mathbf{d}}&#10;\renewcommand{\u}{\mathbf{u}}&#10;\renewcommand{\b}{\mathbf{b}}&#10;%\renewcommand{\Re}{\mathbb{R}}&#10;\begin{document}\color{black}&#10;$\y $&#10;\end{document}&#10;"/>
  <p:tag name="FILENAME" val="txp_fig"/>
  <p:tag name="FORMAT" val="bmp256"/>
  <p:tag name="RES" val="300"/>
  <p:tag name="BLEND" val="0"/>
  <p:tag name="TRANSPARENT" val="1"/>
  <p:tag name="TBUG" val="0"/>
  <p:tag name="ALLOWFS" val="0"/>
  <p:tag name="ORIGWIDTH" val="12"/>
  <p:tag name="PICTUREFILESIZE" val="409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,amsfonts,amssymb,color}&#10;\renewcommand{\mathbf}{\boldsymbol}&#10;\newcommand{\x}{\mathbf{x}}&#10;\newcommand{\e}{\mathbf{e}}&#10;\newcommand{\y}{\mathbf{y}}&#10;\renewcommand{\d}{\mathbf{d}}&#10;\renewcommand{\u}{\mathbf{u}}&#10;\renewcommand{\b}{\mathbf{b}}&#10;%\renewcommand{\Re}{\mathbb{R}}&#10;\begin{document}\color{black}&#10;$\hat \x_1 $&#10;\end{document}&#10;"/>
  <p:tag name="FILENAME" val="txp_fig"/>
  <p:tag name="FORMAT" val="bmp256"/>
  <p:tag name="RES" val="300"/>
  <p:tag name="BLEND" val="0"/>
  <p:tag name="TRANSPARENT" val="1"/>
  <p:tag name="TBUG" val="0"/>
  <p:tag name="ALLOWFS" val="0"/>
  <p:tag name="ORIGWIDTH" val="22"/>
  <p:tag name="PICTUREFILESIZE" val="834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,amsfonts,amssymb,color}&#10;\renewcommand{\mathbf}{\boldsymbol}&#10;\newcommand{\x}{\mathbf{x}}&#10;\newcommand{\e}{\mathbf{e}}&#10;\newcommand{\y}{\mathbf{y}}&#10;\renewcommand{\d}{\mathbf{d}}&#10;\renewcommand{\u}{\mathbf{u}}&#10;\renewcommand{\b}{\mathbf{b}}&#10;%\renewcommand{\Re}{\mathbb{R}}&#10;\begin{document}\color{black}&#10;$\hat \e_1 $&#10;\end{document}&#10;"/>
  <p:tag name="FILENAME" val="txp_fig"/>
  <p:tag name="FORMAT" val="bmp256"/>
  <p:tag name="RES" val="300"/>
  <p:tag name="BLEND" val="0"/>
  <p:tag name="TRANSPARENT" val="1"/>
  <p:tag name="TBUG" val="0"/>
  <p:tag name="ALLOWFS" val="0"/>
  <p:tag name="ORIGWIDTH" val="20"/>
  <p:tag name="PICTUREFILESIZE" val="771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amsmath,amsfonts,amssymb,color}&#10;\renewcommand{\mathbf}{\boldsymbol}&#10;\newcommand{\x}{\mathbf{x}}&#10;\newcommand{\e}{\mathbf{e}}&#10;\newcommand{\y}{\mathbf{y}}&#10;\renewcommand{\d}{\mathbf{d}}&#10;\renewcommand{\u}{\mathbf{u}}&#10;\renewcommand{\b}{\mathbf{b}}&#10;%\renewcommand{\Re}{\mathbb{R}}&#10;\begin{document}\color{black}&#10;$\hat\y_0 = A\hat{\x}_1$&#10;\end{document}&#10;"/>
  <p:tag name="FILENAME" val="txp_fig"/>
  <p:tag name="FORMAT" val="bmp256"/>
  <p:tag name="RES" val="300"/>
  <p:tag name="BLEND" val="0"/>
  <p:tag name="TRANSPARENT" val="1"/>
  <p:tag name="TBUG" val="0"/>
  <p:tag name="ALLOWFS" val="0"/>
  <p:tag name="ORIGWIDTH" val="93"/>
  <p:tag name="PICTUREFILESIZE" val="3522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fonts,amssymb}&#10;\pagestyle{empty}&#10;\begin{document}&#10;$\pm \mathtt{I}$&#10;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63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fonts,amssymb}&#10;\pagestyle{empty}&#10;\begin{document}&#10;$A$&#10;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"/>
  <p:tag name="PICTUREFILESIZE" val="91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le 1.5 \times 10^{-229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3"/>
  <p:tag name="PICTUREFILESIZE" val="419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&#10;a&#10;&#10;$B = \left[ \begin{array}{cc} A &amp; \mathtt{I} \end{array}\right] + a$&#10;&#10;a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0"/>
  <p:tag name="PICTUREFILESIZE" val="594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thm,amsfonts,amssymb,amscd,latexsym}&#10;\newtheorem{theorem}{Theorem}&#10;\usepackage{xcolor}&#10;\pagecolor[HTML]{FFFFFF}&#10;\usepackage{color}&#10;\pagestyle{empty}&#10;\begin{document}&#10;\color{black}&#10;\begin{theorem} For any $\delta &gt; 0$, $\exists \, \nu_0(\delta) &gt; 0$ such that if $\nu &lt; \nu_0$ and &#10;$\rho &lt; 1$, in weak proportional growth, with &#10; error support $J$ and signs $\boldsymbol{\sigma}$ chosen uniformly at random,&#10;$$\lim_{m\to \infty} \; P_{A,J,\sigma} \left[ \; \text{$\ell^1$-recoverability at} \; (I,J,\boldsymbol{\sigma}) \;\; &#10;\forall \, I \in \binom{[n]}{k_1} \; \right] \;=\; 1.$$ &#10;\, \\ a&#10;\end{theorem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44"/>
  <p:tag name="PICTUREFILESIZE" val="817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color}&#10;\newsavebox\FrameBox&#10;\newenvironment{Frame}{%&#10;  \par\setbox\FrameBox\hbox\bgroup\minipage{0.9\textwidth}\parskip \baselineskip\ignorespaces&#10;}{%&#10;  \endminipage\egroup\fbox{\box\FrameBox}\par&#10;}&#10;\newcommand{\hl}[1]{\textcolor{blue}{#1}}&#10;&#10;\begin{document}&#10;&#10;\centering&#10;\begin{small}&#10;\begin{Frame}&#10;U.S. COMMERCE'S \hl{ORTNER} SAYS \hl{YEN} \hl{UNDERVALUED}&#10;&#10;Commerce Dept. undersecretary of&#10;economic affairs Robert \hl{Ortner} said that he believed the dollar&#10;at  current levels was fairly priced against most European&#10;currencies.\\&#10;\phantom{AA}In a wide ranging address sponsored by the Export-Import&#10;Bank, \hl{Ortner}, the bank's senior economist also said he believed&#10;that the \hl{yen} was \hl{undervalued} and could go up by 10 or 15 pct.\\&#10;\phantom{AA}&quot;I do not regard the dollar as \hl{undervalued} at this point&#10;against the \hl{yen},&quot; he said.\\&#10;\phantom{AA}On the other hand, \hl{Ortner} said that he \hl{thought} that &quot;the \hl{yen}&#10;is still a \hl{little} bit \hl{undervalued},&quot; and &quot;could go up another 10&#10;or 15 pct.&quot;\\&#10;\phantom{AA}In addition, \hl{Ortner}, who said he was speaking personally,&#10;said he \hl{thought} that the dollar against most European&#10;currencies was &quot;fairly priced.&quot;\\&#10;\phantom{AA}\hl{Ortner} said his analysis of the various exchange rate&#10;values was based on such economic particulars as wage rate&#10;differentiations.\\&#10;\phantom{AA}\hl{Ortner} said there had been \hl{little} \hl{impact} on U.S. trade&#10;deficit by the decline of the dollar because at the time of the&#10;Plaza Accord, the dollar was \hl{extremely} overvalued and that the&#10;first 15 pct decline had \hl{little} \hl{impact}.\\&#10;\phantom{AA}He said there were indications now that the trade deficit&#10;was beginning to level off.\\&#10;\phantom{AA}Turning to Brazil and Mexico, \hl{Ortner} made it clear that it&#10;would be almost impossible for those countries to earn enough&#10;foreign exchange to pay the service on their debts.  He said&#10;the best way to deal with this was to use the policies outlined&#10;in Treasury Secretary James Baker's debt initiative.&#10;\end{Frame}&#10;\end{small}&#10;&#10;\end{document}"/>
  <p:tag name="FILENAME" val="TP_tmp"/>
  <p:tag name="FORMAT" val="emf"/>
  <p:tag name="RES" val="1200"/>
  <p:tag name="BLEND" val="0"/>
  <p:tag name="TRANSPARENT" val="0"/>
  <p:tag name="TBUG" val="0"/>
  <p:tag name="ALLOWFS" val="0"/>
  <p:tag name="ORIGWIDTH" val="319"/>
  <p:tag name="PICTUREFILESIZE" val="12000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ell^1  template TPT1  env TPENV1  fore 0  back 16777215  eqnno 1"/>
  <p:tag name="FILENAME" val="TP_tmp"/>
  <p:tag name="ORIGWIDTH" val="9"/>
  <p:tag name="PICTUREFILESIZE" val="111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y = Ax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2"/>
  <p:tag name="PICTUREFILESIZE" val="232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Given $y = \mathcal{L}[ {\color{red} A_0} ]$, &#10;$\mathcal{L} : \mathbb{R}^{m \times n} \to \mathbb{R}^p$, recover ${\color{red}A_0}$.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00"/>
  <p:tag name="PICTUREFILESIZE" val="1144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{\color{red}A_0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33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athcal{L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100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p \ll mn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6"/>
  <p:tag name="PICTUREFILESIZE" val="274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langle \quad\;\, \quad\;\, \rangle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6"/>
  <p:tag name="PICTUREFILESIZE" val="154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pagestyle{empty}&#10;\usepackage{amsfonts,amscd}&#10;\begin{document}&#10;$=$&#10;\end{document}"/>
  <p:tag name="FILENAME" val="TP_tmp"/>
  <p:tag name="FORMAT" val="emf"/>
  <p:tag name="RES" val="1200"/>
  <p:tag name="BLEND" val="0"/>
  <p:tag name="TRANSPARENT" val="0"/>
  <p:tag name="TBUG" val="0"/>
  <p:tag name="ALLOWFS" val="0"/>
  <p:tag name="ORIGWIDTH" val="9"/>
  <p:tag name="PICTUREFILESIZE" val="77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y \in \mathbb{R}^{p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0"/>
  <p:tag name="PICTUREFILESIZE" val="262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{\color{red} A} \in \mathbb{R}^{m \times n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6"/>
  <p:tag name="PICTUREFILESIZE" val="34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Rightarrow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"/>
  <p:tag name="PICTUREFILESIZE" val="79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athcal{L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100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i = 1 \dots p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3"/>
  <p:tag name="PICTUREFILESIZE" val="205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|{\color{red}A}\|_* \; \mbox{s.t}. \; y = \mathcal{L}({\color{red}A})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9"/>
  <p:tag name="PICTUREFILESIZE" val="573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|\Omega| \ll mn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3"/>
  <p:tag name="PICTUREFILESIZE" val="336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Omega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"/>
  <p:tag name="PICTUREFILESIZE" val="99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athcal{P}_\Omega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"/>
  <p:tag name="PICTUREFILESIZE" val="161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Given $y = \mathcal{P}_{\Omega}[ {\color{red} A_0} ]$, &#10;$\Omega \subset [m] \times [n]$, recover ${\color{red} A_0}$.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7"/>
  <p:tag name="PICTUREFILESIZE" val="11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 A_0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33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A_0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33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 A_0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3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{\color{red}A} = \left[ \mathbf{a}_1 \mid \dots \mid \mathbf{a}_n \right] \in \mathbb{R}^{m \times n}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4"/>
  <p:tag name="PICTUREFILESIZE" val="571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{\color{red} A} \in \mathbb{R}^{m \times n}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46"/>
  <p:tag name="PICTUREFILESIZE" val="341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in \|{\color{red}A}\|_* \; \mbox{s.t}. \; y = \mathcal{P}_Q({\color{red}A})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6"/>
  <p:tag name="PICTUREFILESIZE" val="653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X = (X_o, X_h) \sim \mathcal{N}(0, \Sigma)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703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&#10;$$\Sigma =  \left[&#10;\begin{array}{cc} \Sigma_o &amp; \Sigma_{oh} \\ \Sigma_{ho} &amp; \Sigma_h \end{array}&#10;\right] &#10;\Rightarrow \Sigma^{-1} =  \left[ \begin{array}{cc} J_o &amp; J_{oh} \\ J_{ho} &amp; J_h \end{array}&#10;\right] &#10; $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88"/>
  <p:tag name="PICTUREFILESIZE" val="1215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X_o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"/>
  <p:tag name="PICTUREFILESIZE" val="15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X_h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"/>
  <p:tag name="PICTUREFILESIZE" val="160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X_i, \; X_j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1"/>
  <p:tag name="PICTUREFILESIZE" val="256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Leftrightarrow \quad \left(\Sigma^{-1}\right)_{ij} = 0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6"/>
  <p:tag name="PICTUREFILESIZE" val="47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&#10;$$&#10;\begin{array}{ccccc} \Sigma_o^{-1} &amp; =  &amp;J_o  &amp;- &amp; J_{oh}J_h^{-1}J_{ho} \\&#10;\mbox{observed} &amp; = &amp; \mbox{sparse} &amp; + &amp; \mbox{low-rank} &#10;\end{array}&#10;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6"/>
  <p:tag name="PICTUREFILESIZE" val="1371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{\color{red}A} = \left[ \mathbf{a}_1 \mid \dots \mid \mathbf{a}_n \right] \in \mathbb{R}^{m \times n}$,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7"/>
  <p:tag name="PICTUREFILESIZE" val="589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r \doteq \mathrm{rank}({\color{red}A}) \ll m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0"/>
  <p:tag name="PICTUREFILESIZE" val="530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athrm{rank}({\color{red}A}) \ll m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72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 + E, \qquad |E_{ij}| \; \text{sometimes large, but most} \; E_{ij} \; \text{are zero}$.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47"/>
  <p:tag name="PICTUREFILESIZE" val="120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 + E + Z, \qquad \| Z \|_F \le \eta$.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7"/>
  <p:tag name="PICTUREFILESIZE" val="505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= \mathcal{P}_\Omega[ A + E + Z ], \qquad \Omega \subset [m] \times [n] \; \text{the set of observed entries}$.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9"/>
  <p:tag name="PICTUREFILESIZE" val="1406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 = \left[ \mathbf{a}_1 \mid \dots \mid \mathbf{a}_n \right] \in \mathbb{R}^{m \times n}$,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7"/>
  <p:tag name="PICTUREFILESIZE" val="582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athrm{rank}(A) \ll m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72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&#10;\begin{eqnarray*}&#10;&amp;&amp; {\color{red}A} + {\color[RGB]{0,120,0}E}, \qquad |E_{ij}| \\ &#10;&amp;&amp; E_{ij} \; \text{arbitrarily large, but most are zero}.&#10;\end{eqnarray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495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 + E + Z, \qquad \| Z \|_F \le \eta$.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7"/>
  <p:tag name="PICTUREFILESIZE" val="505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= \mathcal{P}_\Omega[ A + E + Z ], \qquad \Omega \subset [m] \times [n] \; \text{the set of observed entries}$.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89"/>
  <p:tag name="PICTUREFILESIZE" val="1406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&#10;\begin{eqnarray*}&#10;&amp;&amp; A + E, \qquad |E_{ij}| \\ &#10;&amp;&amp; E_{ij} \; \text{arbitrarily large, but most are zero}.&#10;\end{eqnarray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46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color{red}A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 = \left[ \mathbf{a}_1 \mid \dots \mid \mathbf{a}_n \right] \in \mathbb{R}^{m \times n}$,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7"/>
  <p:tag name="PICTUREFILESIZE" val="582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athrm{rank}(A) \ll m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72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&#10;\begin{eqnarray*}&#10;&amp;&amp;D = \mathcal{P}_\Omega[ {\color{red}A} + {\color[RGB]{0,120,0}E} ], \\ &#10;&amp;&amp;\Omega \subset [m] \times [n] \; \text{the set of observed entries}.&#10;\end{eqnarray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7"/>
  <p:tag name="PICTUREFILESIZE" val="1564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&#10;\begin{eqnarray*}&#10;&amp;&amp; A + E, \qquad |E_{ij}| \\ &#10;&amp;&amp; E_{ij} \; \text{arbitrarily large, but most are zero}.&#10;\end{eqnarray*}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465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A = \left[ \mathbf{a}_1 \mid \dots \mid \mathbf{a}_n \right] \in \mathbb{R}^{m \times n}$,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7"/>
  <p:tag name="PICTUREFILESIZE" val="582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\mathrm{rank}(A) \ll m.$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72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&#10;\begin{eqnarray*}&#10;&amp;&amp;D = \mathcal{P}_\Omega[ A + E ], \\ &#10;&amp;&amp;\Omega \subset [m] \times [n] \; \text{the set of observed entries}.&#10;\end{eqnarray*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7"/>
  <p:tag name="PICTUREFILESIZE" val="1547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$D = \mathcal{L}_1({\color{red}A}) + \mathcal{L}_2({\color[RGB]{0,120,0}E}) + {\color{purple}Z} &#10;\quad \; {\color{red}A}, {\color[RGB]{0,120,0}E}$ either sparse or low-rank 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51"/>
  <p:tag name="PICTUREFILESIZE" val="1338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black} $D = \mathcal{P}_Q[ {\color{red}A} + {\color[RGB]{0,120,0}E} + {\color{purple} Z} ]$,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20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,amsfonts,amssymb,amscd,latexsym}&#10;\usepackage{xcolor}&#10;\pagecolor[HTML]{FFFFFF}&#10;\usepackage{color}&#10;\pagestyle{empty}&#10;\begin{document}&#10;\color{red} $A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"/>
  <p:tag name="PICTUREFILESIZE" val="916"/>
</p:tagLst>
</file>

<file path=ppt/theme/theme1.xml><?xml version="1.0" encoding="utf-8"?>
<a:theme xmlns:a="http://schemas.openxmlformats.org/drawingml/2006/main" name="Blank Presentation">
  <a:themeElements>
    <a:clrScheme name="Blank Presentation 8">
      <a:dk1>
        <a:srgbClr val="003366"/>
      </a:dk1>
      <a:lt1>
        <a:srgbClr val="FFFFFF"/>
      </a:lt1>
      <a:dk2>
        <a:srgbClr val="000099"/>
      </a:dk2>
      <a:lt2>
        <a:srgbClr val="CCFFFF"/>
      </a:lt2>
      <a:accent1>
        <a:srgbClr val="3366CC"/>
      </a:accent1>
      <a:accent2>
        <a:srgbClr val="00B000"/>
      </a:accent2>
      <a:accent3>
        <a:srgbClr val="AAAACA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75516</TotalTime>
  <Words>6222</Words>
  <Application>Microsoft Macintosh PowerPoint</Application>
  <PresentationFormat>On-screen Show (4:3)</PresentationFormat>
  <Paragraphs>1188</Paragraphs>
  <Slides>107</Slides>
  <Notes>107</Notes>
  <HiddenSlides>2</HiddenSlides>
  <MMClips>7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微软雅黑</vt:lpstr>
      <vt:lpstr>华文细黑</vt:lpstr>
      <vt:lpstr>Arial</vt:lpstr>
      <vt:lpstr>Calibri</vt:lpstr>
      <vt:lpstr>Times</vt:lpstr>
      <vt:lpstr>Times New Roman</vt:lpstr>
      <vt:lpstr>Wingdings</vt:lpstr>
      <vt:lpstr>Blank Presentation</vt:lpstr>
      <vt:lpstr>Acrobat Document</vt:lpstr>
      <vt:lpstr>Low-dimensional Structures and Deep Models  for High-dimensional (Visual) Data</vt:lpstr>
      <vt:lpstr>My Interests – From 3-D Vision to High-Dim Data</vt:lpstr>
      <vt:lpstr>PowerPoint Presentation</vt:lpstr>
      <vt:lpstr>CONTEXT – Data increasingly massive, high-dimensional…</vt:lpstr>
      <vt:lpstr>CONTEXT – Low dimensional structures in visual data</vt:lpstr>
      <vt:lpstr>CONTEXT – PCA: Fitting Data with a Low-dim. Subspace</vt:lpstr>
      <vt:lpstr>CONTEXT – But life is not so easy… </vt:lpstr>
      <vt:lpstr>Everything old …</vt:lpstr>
      <vt:lpstr>CONTEXT – Recent related progress</vt:lpstr>
      <vt:lpstr>CONTEXT – Recent related progress</vt:lpstr>
      <vt:lpstr>EXPERIMENTS – Varying Level of Random Corruption</vt:lpstr>
      <vt:lpstr>PowerPoint Presentation</vt:lpstr>
      <vt:lpstr>CONTEXT – Basic Algorithm for Sparsity (ISTA)</vt:lpstr>
      <vt:lpstr>CONTEXT – Learned ISTA (LISTA)</vt:lpstr>
      <vt:lpstr>CONTEXT – Recent related progress</vt:lpstr>
      <vt:lpstr>CONTEXT – Recent related progress</vt:lpstr>
      <vt:lpstr>CONTEXT – Why Should You Care?</vt:lpstr>
      <vt:lpstr>CONTEXT – Why Should You Care?</vt:lpstr>
      <vt:lpstr>CONTEXT – Low-dimensional Models</vt:lpstr>
      <vt:lpstr>CONTEXT – Low-dimensional Models</vt:lpstr>
      <vt:lpstr>CONTEXT – Low-dimensional Models</vt:lpstr>
      <vt:lpstr>CONTEXT – Low-dimensional Models</vt:lpstr>
      <vt:lpstr>THIS TALK</vt:lpstr>
      <vt:lpstr>ROBUST PCA – Problem Formulation</vt:lpstr>
      <vt:lpstr>ROBUST PCA – Convex Surrogates for Sparsity and Rank</vt:lpstr>
      <vt:lpstr>ROBUST PCA – By Convex Optimization</vt:lpstr>
      <vt:lpstr>ROBUST PCA – When the Convex Program Works?</vt:lpstr>
      <vt:lpstr>MAIN THEORY – Exact Solution by Convex Optimization</vt:lpstr>
      <vt:lpstr>MAIN THEORY – Corrupted, Incomplete Matrix</vt:lpstr>
      <vt:lpstr>MAIN THEORY – With Dense Errors and Noise</vt:lpstr>
      <vt:lpstr>BIG PICTURE – Landscape of Theoretical Guarantees</vt:lpstr>
      <vt:lpstr>ALGORITHMS – Are scalable solutions possible?</vt:lpstr>
      <vt:lpstr>ALGORITHMS – Why are scalable solutions possible?</vt:lpstr>
      <vt:lpstr>ALGORITHMS – Evolution of scalable algorithms</vt:lpstr>
      <vt:lpstr>ALGORITHMS – Evolution of scalable algorithms</vt:lpstr>
      <vt:lpstr>ALGORITHMS – Evolution of fast algorithms (around 2009)</vt:lpstr>
      <vt:lpstr>ALGORITHMS – Convergence rate with strong convexity</vt:lpstr>
      <vt:lpstr>ALGORITHMS – Recap and Conclusions</vt:lpstr>
      <vt:lpstr>APPLICATIONS</vt:lpstr>
      <vt:lpstr>Implications – Highly Compressive Sensing of Structured Information! </vt:lpstr>
      <vt:lpstr>Repairing Images – Highly Robust Repairing of Low-rank Textures! </vt:lpstr>
      <vt:lpstr>Repairing Low-rank Textures</vt:lpstr>
      <vt:lpstr>Repairing (Distorted) Low-rank Textures</vt:lpstr>
      <vt:lpstr>Structured Texture Completion and Repairing</vt:lpstr>
      <vt:lpstr>Repairing Multiple Correlated Images</vt:lpstr>
      <vt:lpstr>Repairing Images – robust photometric stereo</vt:lpstr>
      <vt:lpstr>Repairing Video Frames – background modeling from video</vt:lpstr>
      <vt:lpstr>Implications – Highly Compressive Sensing of Structured Information! </vt:lpstr>
      <vt:lpstr>Repairing Video Frames – Street Panorama</vt:lpstr>
      <vt:lpstr>Repairing Video Frames – Street Panorama</vt:lpstr>
      <vt:lpstr>Repairing Video Frames – Street Panorama</vt:lpstr>
      <vt:lpstr>Sensing or Imaging of Low-rank and Sparse Structures</vt:lpstr>
      <vt:lpstr>Reconstructing 3D Geometry and Structures</vt:lpstr>
      <vt:lpstr>Transform Invariant Low-rank Textures (TILT)</vt:lpstr>
      <vt:lpstr>THEORY – Compressive Robust PCA</vt:lpstr>
      <vt:lpstr>TILT – Shape from texture</vt:lpstr>
      <vt:lpstr>TILT – Shape and geometry from textures</vt:lpstr>
      <vt:lpstr>TILT – Virtual reality</vt:lpstr>
      <vt:lpstr>TILT – Camera Calibration with Radial Distortion</vt:lpstr>
      <vt:lpstr>TILT – Camera Calibration with Radial Distortion</vt:lpstr>
      <vt:lpstr>TILT – Holistic 3D Reconstruction of Urban Scenes</vt:lpstr>
      <vt:lpstr>TILT – Holistic 3D Reconstruction of Urban Scenes</vt:lpstr>
      <vt:lpstr>TILT – Holistic 3D Reconstruction of Urban Scenes</vt:lpstr>
      <vt:lpstr>Virtual reality in urban scenes</vt:lpstr>
      <vt:lpstr>Registering Multiple Images – Robust Alignment</vt:lpstr>
      <vt:lpstr>RASL – Aligning Face Images from the Internet</vt:lpstr>
      <vt:lpstr>RASL – Faces Detected</vt:lpstr>
      <vt:lpstr>RASL – Faces Aligned</vt:lpstr>
      <vt:lpstr>RASL – Faces Repaired and Cleaned</vt:lpstr>
      <vt:lpstr>RASL – Sparse Errors of the Face Images</vt:lpstr>
      <vt:lpstr>Object Recognition – Regularity of Texts at All Scales!</vt:lpstr>
      <vt:lpstr>Recognition – Street Sign Rectification</vt:lpstr>
      <vt:lpstr>Recognition – Character Rectification and Recognition</vt:lpstr>
      <vt:lpstr>Super Resolution via Transform Invariant Group Sparsity</vt:lpstr>
      <vt:lpstr>Super Resolution via Transform Invariant Group Sparsity</vt:lpstr>
      <vt:lpstr>Super Resolution via Transform Invariant Group Sparsity</vt:lpstr>
      <vt:lpstr>Take-home Messages for Visual Data Processing</vt:lpstr>
      <vt:lpstr>Other Applications – Upright orientation of man-made objects</vt:lpstr>
      <vt:lpstr>Other Data/Applications – Web Image/Tag Refinement</vt:lpstr>
      <vt:lpstr>Other Data/Applications – Web Document Corpus Analysis</vt:lpstr>
      <vt:lpstr>Other Data/Applications – Sparse Keywords Extracted</vt:lpstr>
      <vt:lpstr>Other Data/Applications – Protein-Gene Correlation</vt:lpstr>
      <vt:lpstr>Other Data – Time Series Gene Expressions</vt:lpstr>
      <vt:lpstr>Other Data/Applications – Lyrics and Music Separation</vt:lpstr>
      <vt:lpstr>Other Data/Applications – Internet Traffic Anomalies</vt:lpstr>
      <vt:lpstr>Other Data/Applications – Robust Filtering and System ID</vt:lpstr>
      <vt:lpstr>CONCLUSIONS – A Unified Theory for Sparsity and Low-Rank</vt:lpstr>
      <vt:lpstr>Compressive Sensing of Low-Dimensional Structures</vt:lpstr>
      <vt:lpstr>Compressive Sensing and Unmixing of Low-dim Structures</vt:lpstr>
      <vt:lpstr>Extensions – A Suite of Powerful Regularizers</vt:lpstr>
      <vt:lpstr>Relationships with Deep Neural Networks</vt:lpstr>
      <vt:lpstr>Evolution of DNN – More Principled Structures</vt:lpstr>
      <vt:lpstr>Evolution of DNN  – Temporal Sparse Coding &amp; Stacked RNN</vt:lpstr>
      <vt:lpstr>Evolution of DNN  – Graphical Model Inference as Networks</vt:lpstr>
      <vt:lpstr>II. Deep Learning and Sparsity</vt:lpstr>
      <vt:lpstr>Deep Learning and Sparsity</vt:lpstr>
      <vt:lpstr>III. Supervision or None? - PCANet</vt:lpstr>
      <vt:lpstr>PCANet – Basic Structure</vt:lpstr>
      <vt:lpstr>PCANet – Test on NIST FERET</vt:lpstr>
      <vt:lpstr>PCANet – Test on NIST FERET</vt:lpstr>
      <vt:lpstr>PCANet – Test on LFW</vt:lpstr>
      <vt:lpstr>PCANet – Test on LFW</vt:lpstr>
      <vt:lpstr>REFERENCES</vt:lpstr>
      <vt:lpstr>REFERENCES</vt:lpstr>
      <vt:lpstr>A Perfect Storm… </vt:lpstr>
      <vt:lpstr>ACKNOWLEDGEMENT</vt:lpstr>
      <vt:lpstr>THANK YOU!</vt:lpstr>
    </vt:vector>
  </TitlesOfParts>
  <Company>Yi 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Dense Error Correction via l1-minimization</dc:title>
  <dc:creator>Yi Ma</dc:creator>
  <cp:lastModifiedBy>Yi Ma</cp:lastModifiedBy>
  <cp:revision>2281</cp:revision>
  <cp:lastPrinted>2021-08-26T04:15:14Z</cp:lastPrinted>
  <dcterms:created xsi:type="dcterms:W3CDTF">2008-09-03T04:50:06Z</dcterms:created>
  <dcterms:modified xsi:type="dcterms:W3CDTF">2021-08-26T04:15:18Z</dcterms:modified>
</cp:coreProperties>
</file>